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9"/>
    <p:sldId id="257" r:id="rId20"/>
    <p:sldId id="258" r:id="rId21"/>
    <p:sldId id="259" r:id="rId22"/>
    <p:sldId id="260" r:id="rId23"/>
    <p:sldId id="261" r:id="rId24"/>
    <p:sldId id="262" r:id="rId25"/>
    <p:sldId id="263" r:id="rId26"/>
    <p:sldId id="264" r:id="rId27"/>
    <p:sldId id="265" r:id="rId28"/>
    <p:sldId id="266" r:id="rId29"/>
    <p:sldId id="267" r:id="rId30"/>
    <p:sldId id="268" r:id="rId31"/>
    <p:sldId id="269" r:id="rId32"/>
    <p:sldId id="270" r:id="rId33"/>
    <p:sldId id="271" r:id="rId34"/>
    <p:sldId id="272" r:id="rId35"/>
    <p:sldId id="273" r:id="rId36"/>
    <p:sldId id="274" r:id="rId37"/>
    <p:sldId id="275" r:id="rId38"/>
    <p:sldId id="276" r:id="rId39"/>
    <p:sldId id="277" r:id="rId40"/>
    <p:sldId id="278" r:id="rId41"/>
    <p:sldId id="279" r:id="rId42"/>
    <p:sldId id="280" r:id="rId43"/>
    <p:sldId id="281" r:id="rId44"/>
    <p:sldId id="282" r:id="rId45"/>
    <p:sldId id="283" r:id="rId46"/>
    <p:sldId id="284" r:id="rId47"/>
    <p:sldId id="285" r:id="rId48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Montserrat Semi-Bold" charset="1" panose="00000700000000000000"/>
      <p:regular r:id="rId10"/>
    </p:embeddedFont>
    <p:embeddedFont>
      <p:font typeface="Montserrat Semi-Bold Bold" charset="1" panose="00000800000000000000"/>
      <p:regular r:id="rId11"/>
    </p:embeddedFont>
    <p:embeddedFont>
      <p:font typeface="Montserrat Semi-Bold Italics" charset="1" panose="00000700000000000000"/>
      <p:regular r:id="rId12"/>
    </p:embeddedFont>
    <p:embeddedFont>
      <p:font typeface="Montserrat Semi-Bold Bold Italics" charset="1" panose="00000800000000000000"/>
      <p:regular r:id="rId13"/>
    </p:embeddedFont>
    <p:embeddedFont>
      <p:font typeface="Montserrat" charset="1" panose="00000500000000000000"/>
      <p:regular r:id="rId14"/>
    </p:embeddedFont>
    <p:embeddedFont>
      <p:font typeface="Montserrat Bold" charset="1" panose="00000600000000000000"/>
      <p:regular r:id="rId15"/>
    </p:embeddedFont>
    <p:embeddedFont>
      <p:font typeface="Montserrat Italics" charset="1" panose="00000500000000000000"/>
      <p:regular r:id="rId16"/>
    </p:embeddedFont>
    <p:embeddedFont>
      <p:font typeface="Montserrat Bold Italics" charset="1" panose="00000600000000000000"/>
      <p:regular r:id="rId17"/>
    </p:embeddedFont>
    <p:embeddedFont>
      <p:font typeface="Neue Machina UltraBold" charset="1" panose="0000090000000000000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slides/slide1.xml" Type="http://schemas.openxmlformats.org/officeDocument/2006/relationships/slide"/><Relationship Id="rId2" Target="presProps.xml" Type="http://schemas.openxmlformats.org/officeDocument/2006/relationships/presProps"/><Relationship Id="rId20" Target="slides/slide2.xml" Type="http://schemas.openxmlformats.org/officeDocument/2006/relationships/slide"/><Relationship Id="rId21" Target="slides/slide3.xml" Type="http://schemas.openxmlformats.org/officeDocument/2006/relationships/slide"/><Relationship Id="rId22" Target="slides/slide4.xml" Type="http://schemas.openxmlformats.org/officeDocument/2006/relationships/slide"/><Relationship Id="rId23" Target="slides/slide5.xml" Type="http://schemas.openxmlformats.org/officeDocument/2006/relationships/slide"/><Relationship Id="rId24" Target="slides/slide6.xml" Type="http://schemas.openxmlformats.org/officeDocument/2006/relationships/slide"/><Relationship Id="rId25" Target="slides/slide7.xml" Type="http://schemas.openxmlformats.org/officeDocument/2006/relationships/slide"/><Relationship Id="rId26" Target="slides/slide8.xml" Type="http://schemas.openxmlformats.org/officeDocument/2006/relationships/slide"/><Relationship Id="rId27" Target="slides/slide9.xml" Type="http://schemas.openxmlformats.org/officeDocument/2006/relationships/slide"/><Relationship Id="rId28" Target="slides/slide10.xml" Type="http://schemas.openxmlformats.org/officeDocument/2006/relationships/slide"/><Relationship Id="rId29" Target="slides/slide11.xml" Type="http://schemas.openxmlformats.org/officeDocument/2006/relationships/slide"/><Relationship Id="rId3" Target="viewProps.xml" Type="http://schemas.openxmlformats.org/officeDocument/2006/relationships/viewProps"/><Relationship Id="rId30" Target="slides/slide12.xml" Type="http://schemas.openxmlformats.org/officeDocument/2006/relationships/slide"/><Relationship Id="rId31" Target="slides/slide13.xml" Type="http://schemas.openxmlformats.org/officeDocument/2006/relationships/slide"/><Relationship Id="rId32" Target="slides/slide14.xml" Type="http://schemas.openxmlformats.org/officeDocument/2006/relationships/slide"/><Relationship Id="rId33" Target="slides/slide15.xml" Type="http://schemas.openxmlformats.org/officeDocument/2006/relationships/slide"/><Relationship Id="rId34" Target="slides/slide16.xml" Type="http://schemas.openxmlformats.org/officeDocument/2006/relationships/slide"/><Relationship Id="rId35" Target="slides/slide17.xml" Type="http://schemas.openxmlformats.org/officeDocument/2006/relationships/slide"/><Relationship Id="rId36" Target="slides/slide18.xml" Type="http://schemas.openxmlformats.org/officeDocument/2006/relationships/slide"/><Relationship Id="rId37" Target="slides/slide19.xml" Type="http://schemas.openxmlformats.org/officeDocument/2006/relationships/slide"/><Relationship Id="rId38" Target="slides/slide20.xml" Type="http://schemas.openxmlformats.org/officeDocument/2006/relationships/slide"/><Relationship Id="rId39" Target="slides/slide21.xml" Type="http://schemas.openxmlformats.org/officeDocument/2006/relationships/slide"/><Relationship Id="rId4" Target="theme/theme1.xml" Type="http://schemas.openxmlformats.org/officeDocument/2006/relationships/theme"/><Relationship Id="rId40" Target="slides/slide22.xml" Type="http://schemas.openxmlformats.org/officeDocument/2006/relationships/slide"/><Relationship Id="rId41" Target="slides/slide23.xml" Type="http://schemas.openxmlformats.org/officeDocument/2006/relationships/slide"/><Relationship Id="rId42" Target="slides/slide24.xml" Type="http://schemas.openxmlformats.org/officeDocument/2006/relationships/slide"/><Relationship Id="rId43" Target="slides/slide25.xml" Type="http://schemas.openxmlformats.org/officeDocument/2006/relationships/slide"/><Relationship Id="rId44" Target="slides/slide26.xml" Type="http://schemas.openxmlformats.org/officeDocument/2006/relationships/slide"/><Relationship Id="rId45" Target="slides/slide27.xml" Type="http://schemas.openxmlformats.org/officeDocument/2006/relationships/slide"/><Relationship Id="rId46" Target="slides/slide28.xml" Type="http://schemas.openxmlformats.org/officeDocument/2006/relationships/slide"/><Relationship Id="rId47" Target="slides/slide29.xml" Type="http://schemas.openxmlformats.org/officeDocument/2006/relationships/slide"/><Relationship Id="rId48" Target="slides/slide30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8.png" Type="http://schemas.openxmlformats.org/officeDocument/2006/relationships/image"/><Relationship Id="rId7" Target="../media/image20.png" Type="http://schemas.openxmlformats.org/officeDocument/2006/relationships/image"/><Relationship Id="rId8" Target="../media/image35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3.png" Type="http://schemas.openxmlformats.org/officeDocument/2006/relationships/image"/><Relationship Id="rId11" Target="../media/image22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36.png" Type="http://schemas.openxmlformats.org/officeDocument/2006/relationships/image"/><Relationship Id="rId7" Target="../media/image37.jpeg" Type="http://schemas.openxmlformats.org/officeDocument/2006/relationships/image"/><Relationship Id="rId8" Target="../media/image38.jpeg" Type="http://schemas.openxmlformats.org/officeDocument/2006/relationships/image"/><Relationship Id="rId9" Target="../media/image39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7.png" Type="http://schemas.openxmlformats.org/officeDocument/2006/relationships/image"/><Relationship Id="rId7" Target="../media/image18.png" Type="http://schemas.openxmlformats.org/officeDocument/2006/relationships/image"/><Relationship Id="rId8" Target="../media/image19.pn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8.png" Type="http://schemas.openxmlformats.org/officeDocument/2006/relationships/image"/><Relationship Id="rId7" Target="../media/image20.png" Type="http://schemas.openxmlformats.org/officeDocument/2006/relationships/image"/><Relationship Id="rId8" Target="../media/image40.pn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5.jpeg" Type="http://schemas.openxmlformats.org/officeDocument/2006/relationships/image"/><Relationship Id="rId11" Target="../media/image46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41.jpeg" Type="http://schemas.openxmlformats.org/officeDocument/2006/relationships/image"/><Relationship Id="rId7" Target="../media/image42.jpeg" Type="http://schemas.openxmlformats.org/officeDocument/2006/relationships/image"/><Relationship Id="rId8" Target="../media/image43.jpeg" Type="http://schemas.openxmlformats.org/officeDocument/2006/relationships/image"/><Relationship Id="rId9" Target="../media/image44.pn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8.png" Type="http://schemas.openxmlformats.org/officeDocument/2006/relationships/image"/><Relationship Id="rId7" Target="../media/image20.png" Type="http://schemas.openxmlformats.org/officeDocument/2006/relationships/image"/><Relationship Id="rId8" Target="../media/image47.pn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2.jpeg" Type="http://schemas.openxmlformats.org/officeDocument/2006/relationships/image"/><Relationship Id="rId11" Target="../media/image53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48.jpeg" Type="http://schemas.openxmlformats.org/officeDocument/2006/relationships/image"/><Relationship Id="rId7" Target="../media/image49.jpeg" Type="http://schemas.openxmlformats.org/officeDocument/2006/relationships/image"/><Relationship Id="rId8" Target="../media/image50.jpeg" Type="http://schemas.openxmlformats.org/officeDocument/2006/relationships/image"/><Relationship Id="rId9" Target="../media/image51.jpeg" Type="http://schemas.openxmlformats.org/officeDocument/2006/relationships/image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8.png" Type="http://schemas.openxmlformats.org/officeDocument/2006/relationships/image"/><Relationship Id="rId7" Target="../media/image20.png" Type="http://schemas.openxmlformats.org/officeDocument/2006/relationships/image"/><Relationship Id="rId8" Target="../media/image54.png" Type="http://schemas.openxmlformats.org/officeDocument/2006/relationships/image"/></Relationships>
</file>

<file path=ppt/slides/_rels/slide1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4.jpeg" Type="http://schemas.openxmlformats.org/officeDocument/2006/relationships/image"/><Relationship Id="rId11" Target="../media/image26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5.jpeg" Type="http://schemas.openxmlformats.org/officeDocument/2006/relationships/image"/><Relationship Id="rId7" Target="../media/image56.png" Type="http://schemas.openxmlformats.org/officeDocument/2006/relationships/image"/><Relationship Id="rId8" Target="../media/image23.png" Type="http://schemas.openxmlformats.org/officeDocument/2006/relationships/image"/><Relationship Id="rId9" Target="../media/image22.png" Type="http://schemas.openxmlformats.org/officeDocument/2006/relationships/image"/></Relationships>
</file>

<file path=ppt/slides/_rels/slide1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8.png" Type="http://schemas.openxmlformats.org/officeDocument/2006/relationships/image"/><Relationship Id="rId7" Target="../media/image20.png" Type="http://schemas.openxmlformats.org/officeDocument/2006/relationships/image"/><Relationship Id="rId8" Target="../media/image57.png" Type="http://schemas.openxmlformats.org/officeDocument/2006/relationships/image"/><Relationship Id="rId9" Target="../media/image58.sv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10.png" Type="http://schemas.openxmlformats.org/officeDocument/2006/relationships/image"/><Relationship Id="rId7" Target="../media/image11.png" Type="http://schemas.openxmlformats.org/officeDocument/2006/relationships/image"/></Relationships>
</file>

<file path=ppt/slides/_rels/slide2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10.png" Type="http://schemas.openxmlformats.org/officeDocument/2006/relationships/image"/><Relationship Id="rId7" Target="../media/image11.png" Type="http://schemas.openxmlformats.org/officeDocument/2006/relationships/image"/></Relationships>
</file>

<file path=ppt/slides/_rels/slide2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8.png" Type="http://schemas.openxmlformats.org/officeDocument/2006/relationships/image"/><Relationship Id="rId7" Target="../media/image20.png" Type="http://schemas.openxmlformats.org/officeDocument/2006/relationships/image"/><Relationship Id="rId8" Target="../media/image59.png" Type="http://schemas.openxmlformats.org/officeDocument/2006/relationships/image"/></Relationships>
</file>

<file path=ppt/slides/_rels/slide2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8.png" Type="http://schemas.openxmlformats.org/officeDocument/2006/relationships/image"/><Relationship Id="rId7" Target="../media/image20.png" Type="http://schemas.openxmlformats.org/officeDocument/2006/relationships/image"/></Relationships>
</file>

<file path=ppt/slides/_rels/slide2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8.png" Type="http://schemas.openxmlformats.org/officeDocument/2006/relationships/image"/><Relationship Id="rId7" Target="../media/image20.png" Type="http://schemas.openxmlformats.org/officeDocument/2006/relationships/image"/><Relationship Id="rId8" Target="../media/image60.png" Type="http://schemas.openxmlformats.org/officeDocument/2006/relationships/image"/></Relationships>
</file>

<file path=ppt/slides/_rels/slide2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8.png" Type="http://schemas.openxmlformats.org/officeDocument/2006/relationships/image"/><Relationship Id="rId7" Target="../media/image20.png" Type="http://schemas.openxmlformats.org/officeDocument/2006/relationships/image"/><Relationship Id="rId8" Target="../media/image61.png" Type="http://schemas.openxmlformats.org/officeDocument/2006/relationships/image"/></Relationships>
</file>

<file path=ppt/slides/_rels/slide2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8.png" Type="http://schemas.openxmlformats.org/officeDocument/2006/relationships/image"/><Relationship Id="rId7" Target="../media/image20.png" Type="http://schemas.openxmlformats.org/officeDocument/2006/relationships/image"/><Relationship Id="rId8" Target="../media/image62.png" Type="http://schemas.openxmlformats.org/officeDocument/2006/relationships/image"/></Relationships>
</file>

<file path=ppt/slides/_rels/slide2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8.png" Type="http://schemas.openxmlformats.org/officeDocument/2006/relationships/image"/><Relationship Id="rId7" Target="../media/image20.png" Type="http://schemas.openxmlformats.org/officeDocument/2006/relationships/image"/><Relationship Id="rId8" Target="../media/image63.png" Type="http://schemas.openxmlformats.org/officeDocument/2006/relationships/image"/></Relationships>
</file>

<file path=ppt/slides/_rels/slide2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8.png" Type="http://schemas.openxmlformats.org/officeDocument/2006/relationships/image"/><Relationship Id="rId7" Target="../media/image20.png" Type="http://schemas.openxmlformats.org/officeDocument/2006/relationships/image"/><Relationship Id="rId8" Target="../media/image64.png" Type="http://schemas.openxmlformats.org/officeDocument/2006/relationships/image"/></Relationships>
</file>

<file path=ppt/slides/_rels/slide2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8.png" Type="http://schemas.openxmlformats.org/officeDocument/2006/relationships/image"/><Relationship Id="rId7" Target="../media/image20.png" Type="http://schemas.openxmlformats.org/officeDocument/2006/relationships/image"/></Relationships>
</file>

<file path=ppt/slides/_rels/slide2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8.png" Type="http://schemas.openxmlformats.org/officeDocument/2006/relationships/image"/><Relationship Id="rId7" Target="../media/image20.png" Type="http://schemas.openxmlformats.org/officeDocument/2006/relationships/image"/><Relationship Id="rId8" Target="../media/image65.png" Type="http://schemas.openxmlformats.org/officeDocument/2006/relationships/image"/><Relationship Id="rId9" Target="../media/image66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/Relationships>
</file>

<file path=ppt/slides/_rels/slide3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8.png" Type="http://schemas.openxmlformats.org/officeDocument/2006/relationships/image"/><Relationship Id="rId7" Target="../media/image20.png" Type="http://schemas.openxmlformats.org/officeDocument/2006/relationships/image"/><Relationship Id="rId8" Target="../media/image67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6.png" Type="http://schemas.openxmlformats.org/officeDocument/2006/relationships/image"/><Relationship Id="rId11" Target="../media/image17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2.png" Type="http://schemas.openxmlformats.org/officeDocument/2006/relationships/image"/><Relationship Id="rId7" Target="../media/image13.svg" Type="http://schemas.openxmlformats.org/officeDocument/2006/relationships/image"/><Relationship Id="rId8" Target="../media/image14.png" Type="http://schemas.openxmlformats.org/officeDocument/2006/relationships/image"/><Relationship Id="rId9" Target="../media/image15.sv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7.png" Type="http://schemas.openxmlformats.org/officeDocument/2006/relationships/image"/><Relationship Id="rId7" Target="../media/image18.png" Type="http://schemas.openxmlformats.org/officeDocument/2006/relationships/image"/><Relationship Id="rId8" Target="../media/image19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8.png" Type="http://schemas.openxmlformats.org/officeDocument/2006/relationships/image"/><Relationship Id="rId7" Target="../media/image20.png" Type="http://schemas.openxmlformats.org/officeDocument/2006/relationships/image"/><Relationship Id="rId8" Target="../media/image21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6.png" Type="http://schemas.openxmlformats.org/officeDocument/2006/relationships/image"/><Relationship Id="rId11" Target="../media/image27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22.png" Type="http://schemas.openxmlformats.org/officeDocument/2006/relationships/image"/><Relationship Id="rId7" Target="../media/image23.png" Type="http://schemas.openxmlformats.org/officeDocument/2006/relationships/image"/><Relationship Id="rId8" Target="../media/image24.jpeg" Type="http://schemas.openxmlformats.org/officeDocument/2006/relationships/image"/><Relationship Id="rId9" Target="../media/image25.jpe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8.png" Type="http://schemas.openxmlformats.org/officeDocument/2006/relationships/image"/><Relationship Id="rId7" Target="../media/image20.png" Type="http://schemas.openxmlformats.org/officeDocument/2006/relationships/image"/><Relationship Id="rId8" Target="../media/image28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3.png" Type="http://schemas.openxmlformats.org/officeDocument/2006/relationships/image"/><Relationship Id="rId11" Target="../media/image34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29.jpeg" Type="http://schemas.openxmlformats.org/officeDocument/2006/relationships/image"/><Relationship Id="rId7" Target="../media/image30.png" Type="http://schemas.openxmlformats.org/officeDocument/2006/relationships/image"/><Relationship Id="rId8" Target="../media/image31.png" Type="http://schemas.openxmlformats.org/officeDocument/2006/relationships/image"/><Relationship Id="rId9" Target="../media/image32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875567" y="-4926720"/>
            <a:ext cx="9808535" cy="9808535"/>
          </a:xfrm>
          <a:custGeom>
            <a:avLst/>
            <a:gdLst/>
            <a:ahLst/>
            <a:cxnLst/>
            <a:rect r="r" b="b" t="t" l="l"/>
            <a:pathLst>
              <a:path h="9808535" w="9808535">
                <a:moveTo>
                  <a:pt x="0" y="0"/>
                </a:moveTo>
                <a:lnTo>
                  <a:pt x="9808534" y="0"/>
                </a:lnTo>
                <a:lnTo>
                  <a:pt x="9808534" y="9808535"/>
                </a:lnTo>
                <a:lnTo>
                  <a:pt x="0" y="98085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271731" y="6544095"/>
            <a:ext cx="6009009" cy="6009009"/>
          </a:xfrm>
          <a:custGeom>
            <a:avLst/>
            <a:gdLst/>
            <a:ahLst/>
            <a:cxnLst/>
            <a:rect r="r" b="b" t="t" l="l"/>
            <a:pathLst>
              <a:path h="6009009" w="6009009">
                <a:moveTo>
                  <a:pt x="0" y="0"/>
                </a:moveTo>
                <a:lnTo>
                  <a:pt x="6009009" y="0"/>
                </a:lnTo>
                <a:lnTo>
                  <a:pt x="6009009" y="6009010"/>
                </a:lnTo>
                <a:lnTo>
                  <a:pt x="0" y="60090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8100000">
            <a:off x="11884038" y="6896830"/>
            <a:ext cx="8209501" cy="6060105"/>
          </a:xfrm>
          <a:custGeom>
            <a:avLst/>
            <a:gdLst/>
            <a:ahLst/>
            <a:cxnLst/>
            <a:rect r="r" b="b" t="t" l="l"/>
            <a:pathLst>
              <a:path h="6060105" w="8209501">
                <a:moveTo>
                  <a:pt x="0" y="0"/>
                </a:moveTo>
                <a:lnTo>
                  <a:pt x="8209501" y="0"/>
                </a:lnTo>
                <a:lnTo>
                  <a:pt x="8209501" y="6060105"/>
                </a:lnTo>
                <a:lnTo>
                  <a:pt x="0" y="606010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393429">
            <a:off x="12271558" y="6401948"/>
            <a:ext cx="4723918" cy="2308815"/>
          </a:xfrm>
          <a:custGeom>
            <a:avLst/>
            <a:gdLst/>
            <a:ahLst/>
            <a:cxnLst/>
            <a:rect r="r" b="b" t="t" l="l"/>
            <a:pathLst>
              <a:path h="2308815" w="4723918">
                <a:moveTo>
                  <a:pt x="0" y="0"/>
                </a:moveTo>
                <a:lnTo>
                  <a:pt x="4723917" y="0"/>
                </a:lnTo>
                <a:lnTo>
                  <a:pt x="4723917" y="2308815"/>
                </a:lnTo>
                <a:lnTo>
                  <a:pt x="0" y="230881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980261" y="5943223"/>
            <a:ext cx="4327479" cy="600872"/>
          </a:xfrm>
          <a:custGeom>
            <a:avLst/>
            <a:gdLst/>
            <a:ahLst/>
            <a:cxnLst/>
            <a:rect r="r" b="b" t="t" l="l"/>
            <a:pathLst>
              <a:path h="600872" w="4327479">
                <a:moveTo>
                  <a:pt x="0" y="0"/>
                </a:moveTo>
                <a:lnTo>
                  <a:pt x="4327478" y="0"/>
                </a:lnTo>
                <a:lnTo>
                  <a:pt x="4327478" y="600872"/>
                </a:lnTo>
                <a:lnTo>
                  <a:pt x="0" y="60087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-71533" r="0" b="-71533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3042606">
            <a:off x="-947227" y="8169399"/>
            <a:ext cx="4602247" cy="3514966"/>
          </a:xfrm>
          <a:custGeom>
            <a:avLst/>
            <a:gdLst/>
            <a:ahLst/>
            <a:cxnLst/>
            <a:rect r="r" b="b" t="t" l="l"/>
            <a:pathLst>
              <a:path h="3514966" w="4602247">
                <a:moveTo>
                  <a:pt x="0" y="0"/>
                </a:moveTo>
                <a:lnTo>
                  <a:pt x="4602247" y="0"/>
                </a:lnTo>
                <a:lnTo>
                  <a:pt x="4602247" y="3514967"/>
                </a:lnTo>
                <a:lnTo>
                  <a:pt x="0" y="351496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419979" y="4134227"/>
            <a:ext cx="13448042" cy="18090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740"/>
              </a:lnSpc>
            </a:pPr>
            <a:r>
              <a:rPr lang="en-US" sz="10529">
                <a:solidFill>
                  <a:srgbClr val="FFFFFF"/>
                </a:solidFill>
                <a:latin typeface="Neue Machina UltraBold"/>
              </a:rPr>
              <a:t>SQL Final project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640979" y="6000308"/>
            <a:ext cx="3006042" cy="4391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21"/>
              </a:lnSpc>
            </a:pPr>
            <a:r>
              <a:rPr lang="en-US" sz="2586">
                <a:solidFill>
                  <a:srgbClr val="01204C"/>
                </a:solidFill>
                <a:latin typeface="Montserrat Bold"/>
              </a:rPr>
              <a:t>IPL AUCTION 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478214" y="-4882840"/>
            <a:ext cx="9218676" cy="9218676"/>
          </a:xfrm>
          <a:custGeom>
            <a:avLst/>
            <a:gdLst/>
            <a:ahLst/>
            <a:cxnLst/>
            <a:rect r="r" b="b" t="t" l="l"/>
            <a:pathLst>
              <a:path h="9218676" w="9218676">
                <a:moveTo>
                  <a:pt x="0" y="0"/>
                </a:moveTo>
                <a:lnTo>
                  <a:pt x="9218676" y="0"/>
                </a:lnTo>
                <a:lnTo>
                  <a:pt x="9218676" y="9218677"/>
                </a:lnTo>
                <a:lnTo>
                  <a:pt x="0" y="92186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720443" y="-1551311"/>
            <a:ext cx="8685325" cy="8685325"/>
          </a:xfrm>
          <a:custGeom>
            <a:avLst/>
            <a:gdLst/>
            <a:ahLst/>
            <a:cxnLst/>
            <a:rect r="r" b="b" t="t" l="l"/>
            <a:pathLst>
              <a:path h="8685325" w="8685325">
                <a:moveTo>
                  <a:pt x="0" y="0"/>
                </a:moveTo>
                <a:lnTo>
                  <a:pt x="8685326" y="0"/>
                </a:lnTo>
                <a:lnTo>
                  <a:pt x="8685326" y="8685325"/>
                </a:lnTo>
                <a:lnTo>
                  <a:pt x="0" y="86853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247802" y="4806269"/>
            <a:ext cx="9218676" cy="9218676"/>
          </a:xfrm>
          <a:custGeom>
            <a:avLst/>
            <a:gdLst/>
            <a:ahLst/>
            <a:cxnLst/>
            <a:rect r="r" b="b" t="t" l="l"/>
            <a:pathLst>
              <a:path h="9218676" w="9218676">
                <a:moveTo>
                  <a:pt x="0" y="0"/>
                </a:moveTo>
                <a:lnTo>
                  <a:pt x="9218677" y="0"/>
                </a:lnTo>
                <a:lnTo>
                  <a:pt x="9218677" y="9218676"/>
                </a:lnTo>
                <a:lnTo>
                  <a:pt x="0" y="92186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899438" y="7474099"/>
            <a:ext cx="8685325" cy="8685325"/>
          </a:xfrm>
          <a:custGeom>
            <a:avLst/>
            <a:gdLst/>
            <a:ahLst/>
            <a:cxnLst/>
            <a:rect r="r" b="b" t="t" l="l"/>
            <a:pathLst>
              <a:path h="8685325" w="8685325">
                <a:moveTo>
                  <a:pt x="0" y="0"/>
                </a:moveTo>
                <a:lnTo>
                  <a:pt x="8685326" y="0"/>
                </a:lnTo>
                <a:lnTo>
                  <a:pt x="8685326" y="8685325"/>
                </a:lnTo>
                <a:lnTo>
                  <a:pt x="0" y="86853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869971" y="8535586"/>
            <a:ext cx="2778658" cy="2285446"/>
          </a:xfrm>
          <a:custGeom>
            <a:avLst/>
            <a:gdLst/>
            <a:ahLst/>
            <a:cxnLst/>
            <a:rect r="r" b="b" t="t" l="l"/>
            <a:pathLst>
              <a:path h="2285446" w="2778658">
                <a:moveTo>
                  <a:pt x="0" y="0"/>
                </a:moveTo>
                <a:lnTo>
                  <a:pt x="2778658" y="0"/>
                </a:lnTo>
                <a:lnTo>
                  <a:pt x="2778658" y="2285447"/>
                </a:lnTo>
                <a:lnTo>
                  <a:pt x="0" y="228544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0">
            <a:off x="14020057" y="-2331083"/>
            <a:ext cx="4903845" cy="5636604"/>
          </a:xfrm>
          <a:custGeom>
            <a:avLst/>
            <a:gdLst/>
            <a:ahLst/>
            <a:cxnLst/>
            <a:rect r="r" b="b" t="t" l="l"/>
            <a:pathLst>
              <a:path h="5636604" w="4903845">
                <a:moveTo>
                  <a:pt x="4903845" y="0"/>
                </a:moveTo>
                <a:lnTo>
                  <a:pt x="0" y="0"/>
                </a:lnTo>
                <a:lnTo>
                  <a:pt x="0" y="5636604"/>
                </a:lnTo>
                <a:lnTo>
                  <a:pt x="4903845" y="5636604"/>
                </a:lnTo>
                <a:lnTo>
                  <a:pt x="4903845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853817" y="3305521"/>
            <a:ext cx="8332480" cy="4180508"/>
          </a:xfrm>
          <a:custGeom>
            <a:avLst/>
            <a:gdLst/>
            <a:ahLst/>
            <a:cxnLst/>
            <a:rect r="r" b="b" t="t" l="l"/>
            <a:pathLst>
              <a:path h="4180508" w="8332480">
                <a:moveTo>
                  <a:pt x="0" y="0"/>
                </a:moveTo>
                <a:lnTo>
                  <a:pt x="8332480" y="0"/>
                </a:lnTo>
                <a:lnTo>
                  <a:pt x="8332480" y="4180508"/>
                </a:lnTo>
                <a:lnTo>
                  <a:pt x="0" y="418050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348164" y="371647"/>
            <a:ext cx="11130050" cy="11712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468"/>
              </a:lnSpc>
            </a:pPr>
            <a:r>
              <a:rPr lang="en-US" sz="6763">
                <a:solidFill>
                  <a:srgbClr val="FFFFFF"/>
                </a:solidFill>
                <a:latin typeface="Neue Machina UltraBold"/>
              </a:rPr>
              <a:t>HARD HITTERS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48164" y="1837947"/>
            <a:ext cx="5775764" cy="954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789"/>
              </a:lnSpc>
            </a:pPr>
            <a:r>
              <a:rPr lang="en-US" sz="5563">
                <a:solidFill>
                  <a:srgbClr val="FFFFFF"/>
                </a:solidFill>
                <a:latin typeface="Neue Machina UltraBold"/>
              </a:rPr>
              <a:t>Query: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899438" y="1837947"/>
            <a:ext cx="5775764" cy="954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789"/>
              </a:lnSpc>
            </a:pPr>
            <a:r>
              <a:rPr lang="en-US" sz="5563">
                <a:solidFill>
                  <a:srgbClr val="FFFFFF"/>
                </a:solidFill>
                <a:latin typeface="Neue Machina UltraBold"/>
              </a:rPr>
              <a:t>RESULT: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48164" y="2908322"/>
            <a:ext cx="9451881" cy="68346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87"/>
              </a:lnSpc>
            </a:pPr>
            <a:r>
              <a:rPr lang="en-US" sz="2419">
                <a:solidFill>
                  <a:srgbClr val="FFFFFF"/>
                </a:solidFill>
                <a:latin typeface="Montserrat"/>
              </a:rPr>
              <a:t>SELECT DISTINCT</a:t>
            </a:r>
          </a:p>
          <a:p>
            <a:pPr>
              <a:lnSpc>
                <a:spcPts val="3387"/>
              </a:lnSpc>
            </a:pPr>
            <a:r>
              <a:rPr lang="en-US" sz="2419">
                <a:solidFill>
                  <a:srgbClr val="FFFFFF"/>
                </a:solidFill>
                <a:latin typeface="Montserrat"/>
              </a:rPr>
              <a:t>    b.batsman,</a:t>
            </a:r>
          </a:p>
          <a:p>
            <a:pPr>
              <a:lnSpc>
                <a:spcPts val="3387"/>
              </a:lnSpc>
            </a:pPr>
            <a:r>
              <a:rPr lang="en-US" sz="2419">
                <a:solidFill>
                  <a:srgbClr val="FFFFFF"/>
                </a:solidFill>
                <a:latin typeface="Montserrat"/>
              </a:rPr>
              <a:t>    COUNT(DISTINCT(EXTRACT(YEAR FROM a.date))) AS seasons_played,</a:t>
            </a:r>
          </a:p>
          <a:p>
            <a:pPr>
              <a:lnSpc>
                <a:spcPts val="3387"/>
              </a:lnSpc>
            </a:pPr>
            <a:r>
              <a:rPr lang="en-US" sz="2419">
                <a:solidFill>
                  <a:srgbClr val="FFFFFF"/>
                </a:solidFill>
                <a:latin typeface="Montserrat"/>
              </a:rPr>
              <a:t>    SUM(CASE WHEN b.batsman_runs = 4 OR b.batsman_runs = 6 THEN b.batsman_runs ELSE 0 END) AS boundary_runs,</a:t>
            </a:r>
          </a:p>
          <a:p>
            <a:pPr>
              <a:lnSpc>
                <a:spcPts val="3387"/>
              </a:lnSpc>
            </a:pPr>
            <a:r>
              <a:rPr lang="en-US" sz="2419">
                <a:solidFill>
                  <a:srgbClr val="FFFFFF"/>
                </a:solidFill>
                <a:latin typeface="Montserrat"/>
              </a:rPr>
              <a:t>    (SUM(CASE WHEN b.batsman_runs = 4 OR b.batsman_runs = 6 THEN b.batsman_runs ELSE 0 END) / SUM(b.batsman_runs)) * 100 AS boundary_percent</a:t>
            </a:r>
          </a:p>
          <a:p>
            <a:pPr>
              <a:lnSpc>
                <a:spcPts val="3387"/>
              </a:lnSpc>
            </a:pPr>
            <a:r>
              <a:rPr lang="en-US" sz="2419">
                <a:solidFill>
                  <a:srgbClr val="FFFFFF"/>
                </a:solidFill>
                <a:latin typeface="Montserrat"/>
              </a:rPr>
              <a:t>FROM ipl_matches AS a</a:t>
            </a:r>
          </a:p>
          <a:p>
            <a:pPr>
              <a:lnSpc>
                <a:spcPts val="3387"/>
              </a:lnSpc>
            </a:pPr>
            <a:r>
              <a:rPr lang="en-US" sz="2419">
                <a:solidFill>
                  <a:srgbClr val="FFFFFF"/>
                </a:solidFill>
                <a:latin typeface="Montserrat"/>
              </a:rPr>
              <a:t>FULL JOIN ipl_ball AS b ON a.id = b.id</a:t>
            </a:r>
          </a:p>
          <a:p>
            <a:pPr>
              <a:lnSpc>
                <a:spcPts val="3387"/>
              </a:lnSpc>
            </a:pPr>
            <a:r>
              <a:rPr lang="en-US" sz="2419">
                <a:solidFill>
                  <a:srgbClr val="FFFFFF"/>
                </a:solidFill>
                <a:latin typeface="Montserrat"/>
              </a:rPr>
              <a:t>WHERE extras_type = 'NA'</a:t>
            </a:r>
          </a:p>
          <a:p>
            <a:pPr>
              <a:lnSpc>
                <a:spcPts val="3387"/>
              </a:lnSpc>
            </a:pPr>
            <a:r>
              <a:rPr lang="en-US" sz="2419">
                <a:solidFill>
                  <a:srgbClr val="FFFFFF"/>
                </a:solidFill>
                <a:latin typeface="Montserrat"/>
              </a:rPr>
              <a:t>GROUP BY b.batsman</a:t>
            </a:r>
          </a:p>
          <a:p>
            <a:pPr>
              <a:lnSpc>
                <a:spcPts val="3387"/>
              </a:lnSpc>
            </a:pPr>
            <a:r>
              <a:rPr lang="en-US" sz="2419">
                <a:solidFill>
                  <a:srgbClr val="FFFFFF"/>
                </a:solidFill>
                <a:latin typeface="Montserrat"/>
              </a:rPr>
              <a:t>HAVING COUNT(DISTINCT(EXTRACT(YEAR FROM a.date))) &gt; 2</a:t>
            </a:r>
          </a:p>
          <a:p>
            <a:pPr>
              <a:lnSpc>
                <a:spcPts val="3387"/>
              </a:lnSpc>
            </a:pPr>
            <a:r>
              <a:rPr lang="en-US" sz="2419">
                <a:solidFill>
                  <a:srgbClr val="FFFFFF"/>
                </a:solidFill>
                <a:latin typeface="Montserrat"/>
              </a:rPr>
              <a:t>ORDER BY boundary_percent DESC</a:t>
            </a:r>
          </a:p>
          <a:p>
            <a:pPr>
              <a:lnSpc>
                <a:spcPts val="3387"/>
              </a:lnSpc>
            </a:pPr>
            <a:r>
              <a:rPr lang="en-US" sz="2419">
                <a:solidFill>
                  <a:srgbClr val="FFFFFF"/>
                </a:solidFill>
                <a:latin typeface="Montserrat"/>
              </a:rPr>
              <a:t>LIMIT 10;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168384" y="-2084520"/>
            <a:ext cx="8831880" cy="8831880"/>
          </a:xfrm>
          <a:custGeom>
            <a:avLst/>
            <a:gdLst/>
            <a:ahLst/>
            <a:cxnLst/>
            <a:rect r="r" b="b" t="t" l="l"/>
            <a:pathLst>
              <a:path h="8831880" w="8831880">
                <a:moveTo>
                  <a:pt x="0" y="0"/>
                </a:moveTo>
                <a:lnTo>
                  <a:pt x="8831880" y="0"/>
                </a:lnTo>
                <a:lnTo>
                  <a:pt x="8831880" y="8831880"/>
                </a:lnTo>
                <a:lnTo>
                  <a:pt x="0" y="88318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018729" y="196359"/>
            <a:ext cx="6511191" cy="11280306"/>
          </a:xfrm>
          <a:custGeom>
            <a:avLst/>
            <a:gdLst/>
            <a:ahLst/>
            <a:cxnLst/>
            <a:rect r="r" b="b" t="t" l="l"/>
            <a:pathLst>
              <a:path h="11280306" w="6511191">
                <a:moveTo>
                  <a:pt x="0" y="0"/>
                </a:moveTo>
                <a:lnTo>
                  <a:pt x="6511190" y="0"/>
                </a:lnTo>
                <a:lnTo>
                  <a:pt x="6511190" y="11280306"/>
                </a:lnTo>
                <a:lnTo>
                  <a:pt x="0" y="112803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6862" t="0" r="-66382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8233152" y="5836512"/>
            <a:ext cx="1821695" cy="1821695"/>
            <a:chOff x="0" y="0"/>
            <a:chExt cx="6350000" cy="6350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5080000" y="6350000"/>
                  </a:moveTo>
                  <a:lnTo>
                    <a:pt x="1270000" y="6350000"/>
                  </a:lnTo>
                  <a:cubicBezTo>
                    <a:pt x="568960" y="6350000"/>
                    <a:pt x="0" y="5781040"/>
                    <a:pt x="0" y="5080000"/>
                  </a:cubicBezTo>
                  <a:lnTo>
                    <a:pt x="0" y="1270000"/>
                  </a:lnTo>
                  <a:cubicBezTo>
                    <a:pt x="0" y="568960"/>
                    <a:pt x="568960" y="0"/>
                    <a:pt x="1270000" y="0"/>
                  </a:cubicBezTo>
                  <a:lnTo>
                    <a:pt x="5080000" y="0"/>
                  </a:lnTo>
                  <a:cubicBezTo>
                    <a:pt x="5781040" y="0"/>
                    <a:pt x="6350000" y="568960"/>
                    <a:pt x="6350000" y="1270000"/>
                  </a:cubicBezTo>
                  <a:lnTo>
                    <a:pt x="6350000" y="5080000"/>
                  </a:lnTo>
                  <a:cubicBezTo>
                    <a:pt x="6350000" y="5781040"/>
                    <a:pt x="5781040" y="6350000"/>
                    <a:pt x="5080000" y="6350000"/>
                  </a:cubicBezTo>
                  <a:close/>
                </a:path>
              </a:pathLst>
            </a:custGeom>
            <a:blipFill>
              <a:blip r:embed="rId6"/>
              <a:stretch>
                <a:fillRect l="0" t="-20000" r="0" b="-2000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5080000" y="19050"/>
                  </a:moveTo>
                  <a:cubicBezTo>
                    <a:pt x="5769610" y="19050"/>
                    <a:pt x="6330950" y="580390"/>
                    <a:pt x="6330950" y="1270000"/>
                  </a:cubicBezTo>
                  <a:lnTo>
                    <a:pt x="6330950" y="5080000"/>
                  </a:lnTo>
                  <a:cubicBezTo>
                    <a:pt x="6330950" y="5769610"/>
                    <a:pt x="5769610" y="6330950"/>
                    <a:pt x="5080000" y="6330950"/>
                  </a:cubicBezTo>
                  <a:lnTo>
                    <a:pt x="1270000" y="6330950"/>
                  </a:lnTo>
                  <a:cubicBezTo>
                    <a:pt x="580390" y="6330950"/>
                    <a:pt x="19050" y="5769610"/>
                    <a:pt x="19050" y="5080000"/>
                  </a:cubicBezTo>
                  <a:lnTo>
                    <a:pt x="19050" y="1270000"/>
                  </a:lnTo>
                  <a:cubicBezTo>
                    <a:pt x="19050" y="580390"/>
                    <a:pt x="580390" y="19050"/>
                    <a:pt x="1270000" y="19050"/>
                  </a:cubicBezTo>
                  <a:lnTo>
                    <a:pt x="5080000" y="19050"/>
                  </a:lnTo>
                  <a:moveTo>
                    <a:pt x="5080000" y="0"/>
                  </a:moveTo>
                  <a:lnTo>
                    <a:pt x="1270000" y="0"/>
                  </a:lnTo>
                  <a:cubicBezTo>
                    <a:pt x="568960" y="0"/>
                    <a:pt x="0" y="568960"/>
                    <a:pt x="0" y="1270000"/>
                  </a:cubicBezTo>
                  <a:lnTo>
                    <a:pt x="0" y="5080000"/>
                  </a:lnTo>
                  <a:cubicBezTo>
                    <a:pt x="0" y="5781040"/>
                    <a:pt x="568960" y="6350000"/>
                    <a:pt x="1270000" y="6350000"/>
                  </a:cubicBezTo>
                  <a:lnTo>
                    <a:pt x="5080000" y="6350000"/>
                  </a:lnTo>
                  <a:cubicBezTo>
                    <a:pt x="5781040" y="6350000"/>
                    <a:pt x="6350000" y="5781040"/>
                    <a:pt x="6350000" y="5080000"/>
                  </a:cubicBezTo>
                  <a:lnTo>
                    <a:pt x="6350000" y="1270000"/>
                  </a:lnTo>
                  <a:cubicBezTo>
                    <a:pt x="6350000" y="568960"/>
                    <a:pt x="5781040" y="0"/>
                    <a:pt x="5080000" y="0"/>
                  </a:cubicBezTo>
                  <a:lnTo>
                    <a:pt x="5080000" y="0"/>
                  </a:lnTo>
                  <a:close/>
                </a:path>
              </a:pathLst>
            </a:custGeom>
            <a:solidFill>
              <a:srgbClr val="2CA0E2"/>
            </a:solidFill>
          </p:spPr>
        </p:sp>
      </p:grp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12097416" y="5971759"/>
            <a:ext cx="1690915" cy="1690915"/>
            <a:chOff x="0" y="0"/>
            <a:chExt cx="6350000" cy="63500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5080000" y="6350000"/>
                  </a:moveTo>
                  <a:lnTo>
                    <a:pt x="1270000" y="6350000"/>
                  </a:lnTo>
                  <a:cubicBezTo>
                    <a:pt x="568960" y="6350000"/>
                    <a:pt x="0" y="5781040"/>
                    <a:pt x="0" y="5080000"/>
                  </a:cubicBezTo>
                  <a:lnTo>
                    <a:pt x="0" y="1270000"/>
                  </a:lnTo>
                  <a:cubicBezTo>
                    <a:pt x="0" y="568960"/>
                    <a:pt x="568960" y="0"/>
                    <a:pt x="1270000" y="0"/>
                  </a:cubicBezTo>
                  <a:lnTo>
                    <a:pt x="5080000" y="0"/>
                  </a:lnTo>
                  <a:cubicBezTo>
                    <a:pt x="5781040" y="0"/>
                    <a:pt x="6350000" y="568960"/>
                    <a:pt x="6350000" y="1270000"/>
                  </a:cubicBezTo>
                  <a:lnTo>
                    <a:pt x="6350000" y="5080000"/>
                  </a:lnTo>
                  <a:cubicBezTo>
                    <a:pt x="6350000" y="5781040"/>
                    <a:pt x="5781040" y="6350000"/>
                    <a:pt x="5080000" y="6350000"/>
                  </a:cubicBezTo>
                  <a:close/>
                </a:path>
              </a:pathLst>
            </a:custGeom>
            <a:blipFill>
              <a:blip r:embed="rId7"/>
              <a:stretch>
                <a:fillRect l="0" t="0" r="0" b="-45698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5080000" y="19050"/>
                  </a:moveTo>
                  <a:cubicBezTo>
                    <a:pt x="5769610" y="19050"/>
                    <a:pt x="6330950" y="580390"/>
                    <a:pt x="6330950" y="1270000"/>
                  </a:cubicBezTo>
                  <a:lnTo>
                    <a:pt x="6330950" y="5080000"/>
                  </a:lnTo>
                  <a:cubicBezTo>
                    <a:pt x="6330950" y="5769610"/>
                    <a:pt x="5769610" y="6330950"/>
                    <a:pt x="5080000" y="6330950"/>
                  </a:cubicBezTo>
                  <a:lnTo>
                    <a:pt x="1270000" y="6330950"/>
                  </a:lnTo>
                  <a:cubicBezTo>
                    <a:pt x="580390" y="6330950"/>
                    <a:pt x="19050" y="5769610"/>
                    <a:pt x="19050" y="5080000"/>
                  </a:cubicBezTo>
                  <a:lnTo>
                    <a:pt x="19050" y="1270000"/>
                  </a:lnTo>
                  <a:cubicBezTo>
                    <a:pt x="19050" y="580390"/>
                    <a:pt x="580390" y="19050"/>
                    <a:pt x="1270000" y="19050"/>
                  </a:cubicBezTo>
                  <a:lnTo>
                    <a:pt x="5080000" y="19050"/>
                  </a:lnTo>
                  <a:moveTo>
                    <a:pt x="5080000" y="0"/>
                  </a:moveTo>
                  <a:lnTo>
                    <a:pt x="1270000" y="0"/>
                  </a:lnTo>
                  <a:cubicBezTo>
                    <a:pt x="568960" y="0"/>
                    <a:pt x="0" y="568960"/>
                    <a:pt x="0" y="1270000"/>
                  </a:cubicBezTo>
                  <a:lnTo>
                    <a:pt x="0" y="5080000"/>
                  </a:lnTo>
                  <a:cubicBezTo>
                    <a:pt x="0" y="5781040"/>
                    <a:pt x="568960" y="6350000"/>
                    <a:pt x="1270000" y="6350000"/>
                  </a:cubicBezTo>
                  <a:lnTo>
                    <a:pt x="5080000" y="6350000"/>
                  </a:lnTo>
                  <a:cubicBezTo>
                    <a:pt x="5781040" y="6350000"/>
                    <a:pt x="6350000" y="5781040"/>
                    <a:pt x="6350000" y="5080000"/>
                  </a:cubicBezTo>
                  <a:lnTo>
                    <a:pt x="6350000" y="1270000"/>
                  </a:lnTo>
                  <a:cubicBezTo>
                    <a:pt x="6350000" y="568960"/>
                    <a:pt x="5781040" y="0"/>
                    <a:pt x="5080000" y="0"/>
                  </a:cubicBezTo>
                  <a:lnTo>
                    <a:pt x="5080000" y="0"/>
                  </a:lnTo>
                  <a:close/>
                </a:path>
              </a:pathLst>
            </a:custGeom>
            <a:solidFill>
              <a:srgbClr val="2CA0E2"/>
            </a:solidFill>
          </p:spPr>
        </p:sp>
      </p:grp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15700791" y="5836512"/>
            <a:ext cx="1821695" cy="1821695"/>
            <a:chOff x="0" y="0"/>
            <a:chExt cx="6350000" cy="63500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5080000" y="6350000"/>
                  </a:moveTo>
                  <a:lnTo>
                    <a:pt x="1270000" y="6350000"/>
                  </a:lnTo>
                  <a:cubicBezTo>
                    <a:pt x="568960" y="6350000"/>
                    <a:pt x="0" y="5781040"/>
                    <a:pt x="0" y="5080000"/>
                  </a:cubicBezTo>
                  <a:lnTo>
                    <a:pt x="0" y="1270000"/>
                  </a:lnTo>
                  <a:cubicBezTo>
                    <a:pt x="0" y="568960"/>
                    <a:pt x="568960" y="0"/>
                    <a:pt x="1270000" y="0"/>
                  </a:cubicBezTo>
                  <a:lnTo>
                    <a:pt x="5080000" y="0"/>
                  </a:lnTo>
                  <a:cubicBezTo>
                    <a:pt x="5781040" y="0"/>
                    <a:pt x="6350000" y="568960"/>
                    <a:pt x="6350000" y="1270000"/>
                  </a:cubicBezTo>
                  <a:lnTo>
                    <a:pt x="6350000" y="5080000"/>
                  </a:lnTo>
                  <a:cubicBezTo>
                    <a:pt x="6350000" y="5781040"/>
                    <a:pt x="5781040" y="6350000"/>
                    <a:pt x="5080000" y="6350000"/>
                  </a:cubicBezTo>
                  <a:close/>
                </a:path>
              </a:pathLst>
            </a:custGeom>
            <a:blipFill>
              <a:blip r:embed="rId8"/>
              <a:stretch>
                <a:fillRect l="0" t="-18728" r="0" b="-18728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5080000" y="19050"/>
                  </a:moveTo>
                  <a:cubicBezTo>
                    <a:pt x="5769610" y="19050"/>
                    <a:pt x="6330950" y="580390"/>
                    <a:pt x="6330950" y="1270000"/>
                  </a:cubicBezTo>
                  <a:lnTo>
                    <a:pt x="6330950" y="5080000"/>
                  </a:lnTo>
                  <a:cubicBezTo>
                    <a:pt x="6330950" y="5769610"/>
                    <a:pt x="5769610" y="6330950"/>
                    <a:pt x="5080000" y="6330950"/>
                  </a:cubicBezTo>
                  <a:lnTo>
                    <a:pt x="1270000" y="6330950"/>
                  </a:lnTo>
                  <a:cubicBezTo>
                    <a:pt x="580390" y="6330950"/>
                    <a:pt x="19050" y="5769610"/>
                    <a:pt x="19050" y="5080000"/>
                  </a:cubicBezTo>
                  <a:lnTo>
                    <a:pt x="19050" y="1270000"/>
                  </a:lnTo>
                  <a:cubicBezTo>
                    <a:pt x="19050" y="580390"/>
                    <a:pt x="580390" y="19050"/>
                    <a:pt x="1270000" y="19050"/>
                  </a:cubicBezTo>
                  <a:lnTo>
                    <a:pt x="5080000" y="19050"/>
                  </a:lnTo>
                  <a:moveTo>
                    <a:pt x="5080000" y="0"/>
                  </a:moveTo>
                  <a:lnTo>
                    <a:pt x="1270000" y="0"/>
                  </a:lnTo>
                  <a:cubicBezTo>
                    <a:pt x="568960" y="0"/>
                    <a:pt x="0" y="568960"/>
                    <a:pt x="0" y="1270000"/>
                  </a:cubicBezTo>
                  <a:lnTo>
                    <a:pt x="0" y="5080000"/>
                  </a:lnTo>
                  <a:cubicBezTo>
                    <a:pt x="0" y="5781040"/>
                    <a:pt x="568960" y="6350000"/>
                    <a:pt x="1270000" y="6350000"/>
                  </a:cubicBezTo>
                  <a:lnTo>
                    <a:pt x="5080000" y="6350000"/>
                  </a:lnTo>
                  <a:cubicBezTo>
                    <a:pt x="5781040" y="6350000"/>
                    <a:pt x="6350000" y="5781040"/>
                    <a:pt x="6350000" y="5080000"/>
                  </a:cubicBezTo>
                  <a:lnTo>
                    <a:pt x="6350000" y="1270000"/>
                  </a:lnTo>
                  <a:cubicBezTo>
                    <a:pt x="6350000" y="568960"/>
                    <a:pt x="5781040" y="0"/>
                    <a:pt x="5080000" y="0"/>
                  </a:cubicBezTo>
                  <a:lnTo>
                    <a:pt x="5080000" y="0"/>
                  </a:lnTo>
                  <a:close/>
                </a:path>
              </a:pathLst>
            </a:custGeom>
            <a:solidFill>
              <a:srgbClr val="2CA0E2"/>
            </a:solidFill>
          </p:spPr>
        </p:sp>
      </p:grpSp>
      <p:sp>
        <p:nvSpPr>
          <p:cNvPr name="Freeform 13" id="13"/>
          <p:cNvSpPr/>
          <p:nvPr/>
        </p:nvSpPr>
        <p:spPr>
          <a:xfrm flipH="false" flipV="false" rot="0">
            <a:off x="3025476" y="1610792"/>
            <a:ext cx="12257978" cy="3908957"/>
          </a:xfrm>
          <a:custGeom>
            <a:avLst/>
            <a:gdLst/>
            <a:ahLst/>
            <a:cxnLst/>
            <a:rect r="r" b="b" t="t" l="l"/>
            <a:pathLst>
              <a:path h="3908957" w="12257978">
                <a:moveTo>
                  <a:pt x="0" y="0"/>
                </a:moveTo>
                <a:lnTo>
                  <a:pt x="12257978" y="0"/>
                </a:lnTo>
                <a:lnTo>
                  <a:pt x="12257978" y="3908957"/>
                </a:lnTo>
                <a:lnTo>
                  <a:pt x="0" y="390895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grpSp>
        <p:nvGrpSpPr>
          <p:cNvPr name="Group 14" id="14"/>
          <p:cNvGrpSpPr>
            <a:grpSpLocks noChangeAspect="true"/>
          </p:cNvGrpSpPr>
          <p:nvPr/>
        </p:nvGrpSpPr>
        <p:grpSpPr>
          <a:xfrm rot="0">
            <a:off x="860317" y="5836512"/>
            <a:ext cx="1821695" cy="1821695"/>
            <a:chOff x="0" y="0"/>
            <a:chExt cx="6350000" cy="63500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5080000" y="6350000"/>
                  </a:moveTo>
                  <a:lnTo>
                    <a:pt x="1270000" y="6350000"/>
                  </a:lnTo>
                  <a:cubicBezTo>
                    <a:pt x="568960" y="6350000"/>
                    <a:pt x="0" y="5781040"/>
                    <a:pt x="0" y="5080000"/>
                  </a:cubicBezTo>
                  <a:lnTo>
                    <a:pt x="0" y="1270000"/>
                  </a:lnTo>
                  <a:cubicBezTo>
                    <a:pt x="0" y="568960"/>
                    <a:pt x="568960" y="0"/>
                    <a:pt x="1270000" y="0"/>
                  </a:cubicBezTo>
                  <a:lnTo>
                    <a:pt x="5080000" y="0"/>
                  </a:lnTo>
                  <a:cubicBezTo>
                    <a:pt x="5781040" y="0"/>
                    <a:pt x="6350000" y="568960"/>
                    <a:pt x="6350000" y="1270000"/>
                  </a:cubicBezTo>
                  <a:lnTo>
                    <a:pt x="6350000" y="5080000"/>
                  </a:lnTo>
                  <a:cubicBezTo>
                    <a:pt x="6350000" y="5781040"/>
                    <a:pt x="5781040" y="6350000"/>
                    <a:pt x="5080000" y="6350000"/>
                  </a:cubicBezTo>
                  <a:close/>
                </a:path>
              </a:pathLst>
            </a:custGeom>
            <a:blipFill>
              <a:blip r:embed="rId10"/>
              <a:stretch>
                <a:fillRect l="0" t="0" r="0" b="0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5080000" y="19050"/>
                  </a:moveTo>
                  <a:cubicBezTo>
                    <a:pt x="5769610" y="19050"/>
                    <a:pt x="6330950" y="580390"/>
                    <a:pt x="6330950" y="1270000"/>
                  </a:cubicBezTo>
                  <a:lnTo>
                    <a:pt x="6330950" y="5080000"/>
                  </a:lnTo>
                  <a:cubicBezTo>
                    <a:pt x="6330950" y="5769610"/>
                    <a:pt x="5769610" y="6330950"/>
                    <a:pt x="5080000" y="6330950"/>
                  </a:cubicBezTo>
                  <a:lnTo>
                    <a:pt x="1270000" y="6330950"/>
                  </a:lnTo>
                  <a:cubicBezTo>
                    <a:pt x="580390" y="6330950"/>
                    <a:pt x="19050" y="5769610"/>
                    <a:pt x="19050" y="5080000"/>
                  </a:cubicBezTo>
                  <a:lnTo>
                    <a:pt x="19050" y="1270000"/>
                  </a:lnTo>
                  <a:cubicBezTo>
                    <a:pt x="19050" y="580390"/>
                    <a:pt x="580390" y="19050"/>
                    <a:pt x="1270000" y="19050"/>
                  </a:cubicBezTo>
                  <a:lnTo>
                    <a:pt x="5080000" y="19050"/>
                  </a:lnTo>
                  <a:moveTo>
                    <a:pt x="5080000" y="0"/>
                  </a:moveTo>
                  <a:lnTo>
                    <a:pt x="1270000" y="0"/>
                  </a:lnTo>
                  <a:cubicBezTo>
                    <a:pt x="568960" y="0"/>
                    <a:pt x="0" y="568960"/>
                    <a:pt x="0" y="1270000"/>
                  </a:cubicBezTo>
                  <a:lnTo>
                    <a:pt x="0" y="5080000"/>
                  </a:lnTo>
                  <a:cubicBezTo>
                    <a:pt x="0" y="5781040"/>
                    <a:pt x="568960" y="6350000"/>
                    <a:pt x="1270000" y="6350000"/>
                  </a:cubicBezTo>
                  <a:lnTo>
                    <a:pt x="5080000" y="6350000"/>
                  </a:lnTo>
                  <a:cubicBezTo>
                    <a:pt x="5781040" y="6350000"/>
                    <a:pt x="6350000" y="5781040"/>
                    <a:pt x="6350000" y="5080000"/>
                  </a:cubicBezTo>
                  <a:lnTo>
                    <a:pt x="6350000" y="1270000"/>
                  </a:lnTo>
                  <a:cubicBezTo>
                    <a:pt x="6350000" y="568960"/>
                    <a:pt x="5781040" y="0"/>
                    <a:pt x="5080000" y="0"/>
                  </a:cubicBezTo>
                  <a:lnTo>
                    <a:pt x="5080000" y="0"/>
                  </a:lnTo>
                  <a:close/>
                </a:path>
              </a:pathLst>
            </a:custGeom>
            <a:solidFill>
              <a:srgbClr val="2CA0E2"/>
            </a:solidFill>
          </p:spPr>
        </p:sp>
      </p:grpSp>
      <p:grpSp>
        <p:nvGrpSpPr>
          <p:cNvPr name="Group 17" id="17"/>
          <p:cNvGrpSpPr>
            <a:grpSpLocks noChangeAspect="true"/>
          </p:cNvGrpSpPr>
          <p:nvPr/>
        </p:nvGrpSpPr>
        <p:grpSpPr>
          <a:xfrm rot="0">
            <a:off x="4344532" y="5836512"/>
            <a:ext cx="1821695" cy="1821695"/>
            <a:chOff x="0" y="0"/>
            <a:chExt cx="6350000" cy="63500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5080000" y="6350000"/>
                  </a:moveTo>
                  <a:lnTo>
                    <a:pt x="1270000" y="6350000"/>
                  </a:lnTo>
                  <a:cubicBezTo>
                    <a:pt x="568960" y="6350000"/>
                    <a:pt x="0" y="5781040"/>
                    <a:pt x="0" y="5080000"/>
                  </a:cubicBezTo>
                  <a:lnTo>
                    <a:pt x="0" y="1270000"/>
                  </a:lnTo>
                  <a:cubicBezTo>
                    <a:pt x="0" y="568960"/>
                    <a:pt x="568960" y="0"/>
                    <a:pt x="1270000" y="0"/>
                  </a:cubicBezTo>
                  <a:lnTo>
                    <a:pt x="5080000" y="0"/>
                  </a:lnTo>
                  <a:cubicBezTo>
                    <a:pt x="5781040" y="0"/>
                    <a:pt x="6350000" y="568960"/>
                    <a:pt x="6350000" y="1270000"/>
                  </a:cubicBezTo>
                  <a:lnTo>
                    <a:pt x="6350000" y="5080000"/>
                  </a:lnTo>
                  <a:cubicBezTo>
                    <a:pt x="6350000" y="5781040"/>
                    <a:pt x="5781040" y="6350000"/>
                    <a:pt x="5080000" y="6350000"/>
                  </a:cubicBezTo>
                  <a:close/>
                </a:path>
              </a:pathLst>
            </a:custGeom>
            <a:blipFill>
              <a:blip r:embed="rId11"/>
              <a:stretch>
                <a:fillRect l="0" t="0" r="0" b="0"/>
              </a:stretch>
            </a:blip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5080000" y="19050"/>
                  </a:moveTo>
                  <a:cubicBezTo>
                    <a:pt x="5769610" y="19050"/>
                    <a:pt x="6330950" y="580390"/>
                    <a:pt x="6330950" y="1270000"/>
                  </a:cubicBezTo>
                  <a:lnTo>
                    <a:pt x="6330950" y="5080000"/>
                  </a:lnTo>
                  <a:cubicBezTo>
                    <a:pt x="6330950" y="5769610"/>
                    <a:pt x="5769610" y="6330950"/>
                    <a:pt x="5080000" y="6330950"/>
                  </a:cubicBezTo>
                  <a:lnTo>
                    <a:pt x="1270000" y="6330950"/>
                  </a:lnTo>
                  <a:cubicBezTo>
                    <a:pt x="580390" y="6330950"/>
                    <a:pt x="19050" y="5769610"/>
                    <a:pt x="19050" y="5080000"/>
                  </a:cubicBezTo>
                  <a:lnTo>
                    <a:pt x="19050" y="1270000"/>
                  </a:lnTo>
                  <a:cubicBezTo>
                    <a:pt x="19050" y="580390"/>
                    <a:pt x="580390" y="19050"/>
                    <a:pt x="1270000" y="19050"/>
                  </a:cubicBezTo>
                  <a:lnTo>
                    <a:pt x="5080000" y="19050"/>
                  </a:lnTo>
                  <a:moveTo>
                    <a:pt x="5080000" y="0"/>
                  </a:moveTo>
                  <a:lnTo>
                    <a:pt x="1270000" y="0"/>
                  </a:lnTo>
                  <a:cubicBezTo>
                    <a:pt x="568960" y="0"/>
                    <a:pt x="0" y="568960"/>
                    <a:pt x="0" y="1270000"/>
                  </a:cubicBezTo>
                  <a:lnTo>
                    <a:pt x="0" y="5080000"/>
                  </a:lnTo>
                  <a:cubicBezTo>
                    <a:pt x="0" y="5781040"/>
                    <a:pt x="568960" y="6350000"/>
                    <a:pt x="1270000" y="6350000"/>
                  </a:cubicBezTo>
                  <a:lnTo>
                    <a:pt x="5080000" y="6350000"/>
                  </a:lnTo>
                  <a:cubicBezTo>
                    <a:pt x="5781040" y="6350000"/>
                    <a:pt x="6350000" y="5781040"/>
                    <a:pt x="6350000" y="5080000"/>
                  </a:cubicBezTo>
                  <a:lnTo>
                    <a:pt x="6350000" y="1270000"/>
                  </a:lnTo>
                  <a:cubicBezTo>
                    <a:pt x="6350000" y="568960"/>
                    <a:pt x="5781040" y="0"/>
                    <a:pt x="5080000" y="0"/>
                  </a:cubicBezTo>
                  <a:lnTo>
                    <a:pt x="5080000" y="0"/>
                  </a:lnTo>
                  <a:close/>
                </a:path>
              </a:pathLst>
            </a:custGeom>
            <a:solidFill>
              <a:srgbClr val="2CA0E2"/>
            </a:solidFill>
          </p:spPr>
        </p:sp>
      </p:grpSp>
      <p:sp>
        <p:nvSpPr>
          <p:cNvPr name="TextBox 20" id="20"/>
          <p:cNvSpPr txBox="true"/>
          <p:nvPr/>
        </p:nvSpPr>
        <p:spPr>
          <a:xfrm rot="0">
            <a:off x="189046" y="-53093"/>
            <a:ext cx="17871572" cy="13471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991"/>
              </a:lnSpc>
            </a:pPr>
            <a:r>
              <a:rPr lang="en-US" sz="7851">
                <a:solidFill>
                  <a:srgbClr val="FFFFFF"/>
                </a:solidFill>
                <a:latin typeface="Neue Machina UltraBold"/>
              </a:rPr>
              <a:t>Hard Hitter Batsman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89046" y="8182163"/>
            <a:ext cx="17871572" cy="10394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31"/>
              </a:lnSpc>
            </a:pPr>
            <a:r>
              <a:rPr lang="en-US" sz="5951">
                <a:solidFill>
                  <a:srgbClr val="FFFFFF"/>
                </a:solidFill>
                <a:latin typeface="Neue Machina UltraBold"/>
              </a:rPr>
              <a:t>High bids potential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8254082" y="7862699"/>
            <a:ext cx="1800766" cy="2242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40"/>
              </a:lnSpc>
            </a:pPr>
            <a:r>
              <a:rPr lang="en-US" sz="1314">
                <a:solidFill>
                  <a:srgbClr val="FFFFFF"/>
                </a:solidFill>
                <a:latin typeface="Montserrat Semi-Bold Bold"/>
              </a:rPr>
              <a:t>CH Gayle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2118346" y="7862699"/>
            <a:ext cx="1800766" cy="2242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40"/>
              </a:lnSpc>
            </a:pPr>
            <a:r>
              <a:rPr lang="en-US" sz="1314">
                <a:solidFill>
                  <a:srgbClr val="FFFFFF"/>
                </a:solidFill>
                <a:latin typeface="Montserrat Semi-Bold Bold"/>
              </a:rPr>
              <a:t>CR Brathwaite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5700791" y="7862699"/>
            <a:ext cx="1800766" cy="2242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40"/>
              </a:lnSpc>
            </a:pPr>
            <a:r>
              <a:rPr lang="en-US" sz="1314">
                <a:solidFill>
                  <a:srgbClr val="FFFFFF"/>
                </a:solidFill>
                <a:latin typeface="Montserrat Semi-Bold Bold"/>
              </a:rPr>
              <a:t>ST Jayasuriya 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870782" y="7764880"/>
            <a:ext cx="1800766" cy="2242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40"/>
              </a:lnSpc>
            </a:pPr>
            <a:r>
              <a:rPr lang="en-US" sz="1314">
                <a:solidFill>
                  <a:srgbClr val="FFFFFF"/>
                </a:solidFill>
                <a:latin typeface="Montserrat Semi-Bold Bold"/>
              </a:rPr>
              <a:t>SP Narine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4344532" y="7862699"/>
            <a:ext cx="1800766" cy="2242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40"/>
              </a:lnSpc>
            </a:pPr>
            <a:r>
              <a:rPr lang="en-US" sz="1314">
                <a:solidFill>
                  <a:srgbClr val="FFFFFF"/>
                </a:solidFill>
                <a:latin typeface="Montserrat Semi-Bold Bold"/>
              </a:rPr>
              <a:t>AD Russell 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487719" y="-2942560"/>
            <a:ext cx="8996085" cy="8996085"/>
          </a:xfrm>
          <a:custGeom>
            <a:avLst/>
            <a:gdLst/>
            <a:ahLst/>
            <a:cxnLst/>
            <a:rect r="r" b="b" t="t" l="l"/>
            <a:pathLst>
              <a:path h="8996085" w="8996085">
                <a:moveTo>
                  <a:pt x="0" y="0"/>
                </a:moveTo>
                <a:lnTo>
                  <a:pt x="8996085" y="0"/>
                </a:lnTo>
                <a:lnTo>
                  <a:pt x="8996085" y="8996085"/>
                </a:lnTo>
                <a:lnTo>
                  <a:pt x="0" y="89960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714326" y="6543974"/>
            <a:ext cx="5428652" cy="5428652"/>
          </a:xfrm>
          <a:custGeom>
            <a:avLst/>
            <a:gdLst/>
            <a:ahLst/>
            <a:cxnLst/>
            <a:rect r="r" b="b" t="t" l="l"/>
            <a:pathLst>
              <a:path h="5428652" w="5428652">
                <a:moveTo>
                  <a:pt x="0" y="0"/>
                </a:moveTo>
                <a:lnTo>
                  <a:pt x="5428652" y="0"/>
                </a:lnTo>
                <a:lnTo>
                  <a:pt x="5428652" y="5428652"/>
                </a:lnTo>
                <a:lnTo>
                  <a:pt x="0" y="54286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28700" y="3342394"/>
            <a:ext cx="4290504" cy="4970298"/>
            <a:chOff x="0" y="0"/>
            <a:chExt cx="1565187" cy="181317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565187" cy="1813178"/>
            </a:xfrm>
            <a:custGeom>
              <a:avLst/>
              <a:gdLst/>
              <a:ahLst/>
              <a:cxnLst/>
              <a:rect r="r" b="b" t="t" l="l"/>
              <a:pathLst>
                <a:path h="1813178" w="1565187">
                  <a:moveTo>
                    <a:pt x="1440727" y="1813178"/>
                  </a:moveTo>
                  <a:lnTo>
                    <a:pt x="124460" y="1813178"/>
                  </a:lnTo>
                  <a:cubicBezTo>
                    <a:pt x="55880" y="1813178"/>
                    <a:pt x="0" y="1757298"/>
                    <a:pt x="0" y="168871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40727" y="0"/>
                  </a:lnTo>
                  <a:cubicBezTo>
                    <a:pt x="1509307" y="0"/>
                    <a:pt x="1565187" y="55880"/>
                    <a:pt x="1565187" y="124460"/>
                  </a:cubicBezTo>
                  <a:lnTo>
                    <a:pt x="1565187" y="1688718"/>
                  </a:lnTo>
                  <a:cubicBezTo>
                    <a:pt x="1565187" y="1757298"/>
                    <a:pt x="1509307" y="1813178"/>
                    <a:pt x="1440727" y="1813178"/>
                  </a:cubicBezTo>
                  <a:close/>
                </a:path>
              </a:pathLst>
            </a:custGeom>
            <a:solidFill>
              <a:srgbClr val="2D2F30">
                <a:alpha val="30980"/>
              </a:srgbClr>
            </a:solidFill>
          </p:spPr>
        </p:sp>
      </p:grpSp>
      <p:sp>
        <p:nvSpPr>
          <p:cNvPr name="AutoShape 6" id="6"/>
          <p:cNvSpPr/>
          <p:nvPr/>
        </p:nvSpPr>
        <p:spPr>
          <a:xfrm rot="-5400000">
            <a:off x="3930071" y="5631302"/>
            <a:ext cx="3774193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7" id="7"/>
          <p:cNvGrpSpPr/>
          <p:nvPr/>
        </p:nvGrpSpPr>
        <p:grpSpPr>
          <a:xfrm rot="0">
            <a:off x="6225828" y="3342394"/>
            <a:ext cx="4472230" cy="4970298"/>
            <a:chOff x="0" y="0"/>
            <a:chExt cx="1631482" cy="181317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631482" cy="1813178"/>
            </a:xfrm>
            <a:custGeom>
              <a:avLst/>
              <a:gdLst/>
              <a:ahLst/>
              <a:cxnLst/>
              <a:rect r="r" b="b" t="t" l="l"/>
              <a:pathLst>
                <a:path h="1813178" w="1631482">
                  <a:moveTo>
                    <a:pt x="1507022" y="1813178"/>
                  </a:moveTo>
                  <a:lnTo>
                    <a:pt x="124460" y="1813178"/>
                  </a:lnTo>
                  <a:cubicBezTo>
                    <a:pt x="55880" y="1813178"/>
                    <a:pt x="0" y="1757298"/>
                    <a:pt x="0" y="168871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07022" y="0"/>
                  </a:lnTo>
                  <a:cubicBezTo>
                    <a:pt x="1575602" y="0"/>
                    <a:pt x="1631482" y="55880"/>
                    <a:pt x="1631482" y="124460"/>
                  </a:cubicBezTo>
                  <a:lnTo>
                    <a:pt x="1631482" y="1688718"/>
                  </a:lnTo>
                  <a:cubicBezTo>
                    <a:pt x="1631482" y="1757298"/>
                    <a:pt x="1575602" y="1813178"/>
                    <a:pt x="1507022" y="1813178"/>
                  </a:cubicBezTo>
                  <a:close/>
                </a:path>
              </a:pathLst>
            </a:custGeom>
            <a:solidFill>
              <a:srgbClr val="2D2F30">
                <a:alpha val="30980"/>
              </a:srgbClr>
            </a:solidFill>
          </p:spPr>
        </p:sp>
      </p:grpSp>
      <p:sp>
        <p:nvSpPr>
          <p:cNvPr name="AutoShape 9" id="9"/>
          <p:cNvSpPr/>
          <p:nvPr/>
        </p:nvSpPr>
        <p:spPr>
          <a:xfrm rot="-5400000">
            <a:off x="9191962" y="5631302"/>
            <a:ext cx="3774193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14925882" y="6874980"/>
            <a:ext cx="6095177" cy="6095177"/>
          </a:xfrm>
          <a:custGeom>
            <a:avLst/>
            <a:gdLst/>
            <a:ahLst/>
            <a:cxnLst/>
            <a:rect r="r" b="b" t="t" l="l"/>
            <a:pathLst>
              <a:path h="6095177" w="6095177">
                <a:moveTo>
                  <a:pt x="0" y="0"/>
                </a:moveTo>
                <a:lnTo>
                  <a:pt x="6095177" y="0"/>
                </a:lnTo>
                <a:lnTo>
                  <a:pt x="6095177" y="6095177"/>
                </a:lnTo>
                <a:lnTo>
                  <a:pt x="0" y="60951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320654">
            <a:off x="15023685" y="2224"/>
            <a:ext cx="4471230" cy="2308815"/>
          </a:xfrm>
          <a:custGeom>
            <a:avLst/>
            <a:gdLst/>
            <a:ahLst/>
            <a:cxnLst/>
            <a:rect r="r" b="b" t="t" l="l"/>
            <a:pathLst>
              <a:path h="2308815" w="4471230">
                <a:moveTo>
                  <a:pt x="0" y="0"/>
                </a:moveTo>
                <a:lnTo>
                  <a:pt x="4471230" y="0"/>
                </a:lnTo>
                <a:lnTo>
                  <a:pt x="4471230" y="2308815"/>
                </a:lnTo>
                <a:lnTo>
                  <a:pt x="0" y="230881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-5651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4661459">
            <a:off x="-860948" y="8286627"/>
            <a:ext cx="2778658" cy="2285446"/>
          </a:xfrm>
          <a:custGeom>
            <a:avLst/>
            <a:gdLst/>
            <a:ahLst/>
            <a:cxnLst/>
            <a:rect r="r" b="b" t="t" l="l"/>
            <a:pathLst>
              <a:path h="2285446" w="2778658">
                <a:moveTo>
                  <a:pt x="0" y="0"/>
                </a:moveTo>
                <a:lnTo>
                  <a:pt x="2778658" y="0"/>
                </a:lnTo>
                <a:lnTo>
                  <a:pt x="2778658" y="2285447"/>
                </a:lnTo>
                <a:lnTo>
                  <a:pt x="0" y="228544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5778223" y="6543974"/>
            <a:ext cx="7210834" cy="5994006"/>
          </a:xfrm>
          <a:custGeom>
            <a:avLst/>
            <a:gdLst/>
            <a:ahLst/>
            <a:cxnLst/>
            <a:rect r="r" b="b" t="t" l="l"/>
            <a:pathLst>
              <a:path h="5994006" w="7210834">
                <a:moveTo>
                  <a:pt x="0" y="0"/>
                </a:moveTo>
                <a:lnTo>
                  <a:pt x="7210834" y="0"/>
                </a:lnTo>
                <a:lnTo>
                  <a:pt x="7210834" y="5994006"/>
                </a:lnTo>
                <a:lnTo>
                  <a:pt x="0" y="599400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028700" y="828675"/>
            <a:ext cx="7119102" cy="16856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3667"/>
              </a:lnSpc>
            </a:pPr>
            <a:r>
              <a:rPr lang="en-US" sz="9762">
                <a:solidFill>
                  <a:srgbClr val="FFFFFF"/>
                </a:solidFill>
                <a:latin typeface="Neue Machina UltraBold"/>
              </a:rPr>
              <a:t>Bowlers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70371" y="3741078"/>
            <a:ext cx="4437271" cy="9895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052"/>
              </a:lnSpc>
            </a:pPr>
            <a:r>
              <a:rPr lang="en-US" sz="5751">
                <a:solidFill>
                  <a:srgbClr val="FFFFFF"/>
                </a:solidFill>
                <a:latin typeface="Neue Machina UltraBold"/>
              </a:rPr>
              <a:t>Good ECN 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370371" y="5135245"/>
            <a:ext cx="2991261" cy="1035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31797" indent="-215899" lvl="1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FFFFFF"/>
                </a:solidFill>
                <a:latin typeface="Montserrat"/>
              </a:rPr>
              <a:t>High Economy</a:t>
            </a:r>
          </a:p>
          <a:p>
            <a:pPr marL="431797" indent="-215899" lvl="1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FFFFFF"/>
                </a:solidFill>
                <a:latin typeface="Montserrat"/>
              </a:rPr>
              <a:t>Bowled atleast 500 balls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567500" y="3741078"/>
            <a:ext cx="4101983" cy="9895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052"/>
              </a:lnSpc>
            </a:pPr>
            <a:r>
              <a:rPr lang="en-US" sz="5751">
                <a:solidFill>
                  <a:srgbClr val="FFFFFF"/>
                </a:solidFill>
                <a:latin typeface="Neue Machina UltraBold"/>
              </a:rPr>
              <a:t>Bowler SR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6567500" y="5105400"/>
            <a:ext cx="2677210" cy="1397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Montserrat"/>
              </a:rPr>
              <a:t>Good bowler striker rate  </a:t>
            </a:r>
          </a:p>
          <a:p>
            <a:pPr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Montserrat"/>
              </a:rPr>
              <a:t>Bowled atleast 500 balls 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478214" y="-4882840"/>
            <a:ext cx="9218676" cy="9218676"/>
          </a:xfrm>
          <a:custGeom>
            <a:avLst/>
            <a:gdLst/>
            <a:ahLst/>
            <a:cxnLst/>
            <a:rect r="r" b="b" t="t" l="l"/>
            <a:pathLst>
              <a:path h="9218676" w="9218676">
                <a:moveTo>
                  <a:pt x="0" y="0"/>
                </a:moveTo>
                <a:lnTo>
                  <a:pt x="9218676" y="0"/>
                </a:lnTo>
                <a:lnTo>
                  <a:pt x="9218676" y="9218677"/>
                </a:lnTo>
                <a:lnTo>
                  <a:pt x="0" y="92186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720443" y="-1551311"/>
            <a:ext cx="8685325" cy="8685325"/>
          </a:xfrm>
          <a:custGeom>
            <a:avLst/>
            <a:gdLst/>
            <a:ahLst/>
            <a:cxnLst/>
            <a:rect r="r" b="b" t="t" l="l"/>
            <a:pathLst>
              <a:path h="8685325" w="8685325">
                <a:moveTo>
                  <a:pt x="0" y="0"/>
                </a:moveTo>
                <a:lnTo>
                  <a:pt x="8685326" y="0"/>
                </a:lnTo>
                <a:lnTo>
                  <a:pt x="8685326" y="8685325"/>
                </a:lnTo>
                <a:lnTo>
                  <a:pt x="0" y="86853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247802" y="4806269"/>
            <a:ext cx="9218676" cy="9218676"/>
          </a:xfrm>
          <a:custGeom>
            <a:avLst/>
            <a:gdLst/>
            <a:ahLst/>
            <a:cxnLst/>
            <a:rect r="r" b="b" t="t" l="l"/>
            <a:pathLst>
              <a:path h="9218676" w="9218676">
                <a:moveTo>
                  <a:pt x="0" y="0"/>
                </a:moveTo>
                <a:lnTo>
                  <a:pt x="9218677" y="0"/>
                </a:lnTo>
                <a:lnTo>
                  <a:pt x="9218677" y="9218676"/>
                </a:lnTo>
                <a:lnTo>
                  <a:pt x="0" y="92186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899438" y="7474099"/>
            <a:ext cx="8685325" cy="8685325"/>
          </a:xfrm>
          <a:custGeom>
            <a:avLst/>
            <a:gdLst/>
            <a:ahLst/>
            <a:cxnLst/>
            <a:rect r="r" b="b" t="t" l="l"/>
            <a:pathLst>
              <a:path h="8685325" w="8685325">
                <a:moveTo>
                  <a:pt x="0" y="0"/>
                </a:moveTo>
                <a:lnTo>
                  <a:pt x="8685326" y="0"/>
                </a:lnTo>
                <a:lnTo>
                  <a:pt x="8685326" y="8685325"/>
                </a:lnTo>
                <a:lnTo>
                  <a:pt x="0" y="86853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869971" y="8535586"/>
            <a:ext cx="2778658" cy="2285446"/>
          </a:xfrm>
          <a:custGeom>
            <a:avLst/>
            <a:gdLst/>
            <a:ahLst/>
            <a:cxnLst/>
            <a:rect r="r" b="b" t="t" l="l"/>
            <a:pathLst>
              <a:path h="2285446" w="2778658">
                <a:moveTo>
                  <a:pt x="0" y="0"/>
                </a:moveTo>
                <a:lnTo>
                  <a:pt x="2778658" y="0"/>
                </a:lnTo>
                <a:lnTo>
                  <a:pt x="2778658" y="2285447"/>
                </a:lnTo>
                <a:lnTo>
                  <a:pt x="0" y="228544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0">
            <a:off x="14020057" y="-2331083"/>
            <a:ext cx="4903845" cy="5636604"/>
          </a:xfrm>
          <a:custGeom>
            <a:avLst/>
            <a:gdLst/>
            <a:ahLst/>
            <a:cxnLst/>
            <a:rect r="r" b="b" t="t" l="l"/>
            <a:pathLst>
              <a:path h="5636604" w="4903845">
                <a:moveTo>
                  <a:pt x="4903845" y="0"/>
                </a:moveTo>
                <a:lnTo>
                  <a:pt x="0" y="0"/>
                </a:lnTo>
                <a:lnTo>
                  <a:pt x="0" y="5636604"/>
                </a:lnTo>
                <a:lnTo>
                  <a:pt x="4903845" y="5636604"/>
                </a:lnTo>
                <a:lnTo>
                  <a:pt x="4903845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058950" y="2792007"/>
            <a:ext cx="5999253" cy="6886302"/>
          </a:xfrm>
          <a:custGeom>
            <a:avLst/>
            <a:gdLst/>
            <a:ahLst/>
            <a:cxnLst/>
            <a:rect r="r" b="b" t="t" l="l"/>
            <a:pathLst>
              <a:path h="6886302" w="5999253">
                <a:moveTo>
                  <a:pt x="0" y="0"/>
                </a:moveTo>
                <a:lnTo>
                  <a:pt x="5999253" y="0"/>
                </a:lnTo>
                <a:lnTo>
                  <a:pt x="5999253" y="6886303"/>
                </a:lnTo>
                <a:lnTo>
                  <a:pt x="0" y="688630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348164" y="344344"/>
            <a:ext cx="14230778" cy="11712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468"/>
              </a:lnSpc>
            </a:pPr>
            <a:r>
              <a:rPr lang="en-US" sz="6763">
                <a:solidFill>
                  <a:srgbClr val="FFFFFF"/>
                </a:solidFill>
                <a:latin typeface="Neue Machina UltraBold"/>
              </a:rPr>
              <a:t>GOOD ECONOMY BOWLERS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48164" y="1837947"/>
            <a:ext cx="5775764" cy="954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789"/>
              </a:lnSpc>
            </a:pPr>
            <a:r>
              <a:rPr lang="en-US" sz="5563">
                <a:solidFill>
                  <a:srgbClr val="FFFFFF"/>
                </a:solidFill>
                <a:latin typeface="Neue Machina UltraBold"/>
              </a:rPr>
              <a:t>Query: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899438" y="1837947"/>
            <a:ext cx="5775764" cy="954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789"/>
              </a:lnSpc>
            </a:pPr>
            <a:r>
              <a:rPr lang="en-US" sz="5563">
                <a:solidFill>
                  <a:srgbClr val="FFFFFF"/>
                </a:solidFill>
                <a:latin typeface="Neue Machina UltraBold"/>
              </a:rPr>
              <a:t>RESULT: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01936" y="3084403"/>
            <a:ext cx="8149575" cy="34056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87"/>
              </a:lnSpc>
            </a:pPr>
            <a:r>
              <a:rPr lang="en-US" sz="2419">
                <a:solidFill>
                  <a:srgbClr val="FFFFFF"/>
                </a:solidFill>
                <a:latin typeface="Montserrat"/>
              </a:rPr>
              <a:t>SELECT bowler, </a:t>
            </a:r>
          </a:p>
          <a:p>
            <a:pPr>
              <a:lnSpc>
                <a:spcPts val="3387"/>
              </a:lnSpc>
            </a:pPr>
            <a:r>
              <a:rPr lang="en-US" sz="2419">
                <a:solidFill>
                  <a:srgbClr val="FFFFFF"/>
                </a:solidFill>
                <a:latin typeface="Montserrat"/>
              </a:rPr>
              <a:t>ROUND((SUM(total_runs) / (COUNT(bowler)/6.0)),2) AS economy       </a:t>
            </a:r>
          </a:p>
          <a:p>
            <a:pPr>
              <a:lnSpc>
                <a:spcPts val="3387"/>
              </a:lnSpc>
            </a:pPr>
            <a:r>
              <a:rPr lang="en-US" sz="2419">
                <a:solidFill>
                  <a:srgbClr val="FFFFFF"/>
                </a:solidFill>
                <a:latin typeface="Montserrat"/>
              </a:rPr>
              <a:t>FROM ipl_ball </a:t>
            </a:r>
          </a:p>
          <a:p>
            <a:pPr>
              <a:lnSpc>
                <a:spcPts val="3387"/>
              </a:lnSpc>
            </a:pPr>
            <a:r>
              <a:rPr lang="en-US" sz="2419">
                <a:solidFill>
                  <a:srgbClr val="FFFFFF"/>
                </a:solidFill>
                <a:latin typeface="Montserrat"/>
              </a:rPr>
              <a:t>GROUP BY bowler</a:t>
            </a:r>
          </a:p>
          <a:p>
            <a:pPr>
              <a:lnSpc>
                <a:spcPts val="3387"/>
              </a:lnSpc>
            </a:pPr>
            <a:r>
              <a:rPr lang="en-US" sz="2419">
                <a:solidFill>
                  <a:srgbClr val="FFFFFF"/>
                </a:solidFill>
                <a:latin typeface="Montserrat"/>
              </a:rPr>
              <a:t>HAVING COUNT(bowler) &gt;= 500  </a:t>
            </a:r>
          </a:p>
          <a:p>
            <a:pPr>
              <a:lnSpc>
                <a:spcPts val="3387"/>
              </a:lnSpc>
            </a:pPr>
            <a:r>
              <a:rPr lang="en-US" sz="2419">
                <a:solidFill>
                  <a:srgbClr val="FFFFFF"/>
                </a:solidFill>
                <a:latin typeface="Montserrat"/>
              </a:rPr>
              <a:t>ORDER BY economy</a:t>
            </a:r>
          </a:p>
          <a:p>
            <a:pPr>
              <a:lnSpc>
                <a:spcPts val="3387"/>
              </a:lnSpc>
            </a:pPr>
            <a:r>
              <a:rPr lang="en-US" sz="2419">
                <a:solidFill>
                  <a:srgbClr val="FFFFFF"/>
                </a:solidFill>
                <a:latin typeface="Montserrat"/>
              </a:rPr>
              <a:t>LIMIT 10;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168384" y="-2084520"/>
            <a:ext cx="8831880" cy="8831880"/>
          </a:xfrm>
          <a:custGeom>
            <a:avLst/>
            <a:gdLst/>
            <a:ahLst/>
            <a:cxnLst/>
            <a:rect r="r" b="b" t="t" l="l"/>
            <a:pathLst>
              <a:path h="8831880" w="8831880">
                <a:moveTo>
                  <a:pt x="0" y="0"/>
                </a:moveTo>
                <a:lnTo>
                  <a:pt x="8831880" y="0"/>
                </a:lnTo>
                <a:lnTo>
                  <a:pt x="8831880" y="8831880"/>
                </a:lnTo>
                <a:lnTo>
                  <a:pt x="0" y="88318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018729" y="196359"/>
            <a:ext cx="6511191" cy="11280306"/>
          </a:xfrm>
          <a:custGeom>
            <a:avLst/>
            <a:gdLst/>
            <a:ahLst/>
            <a:cxnLst/>
            <a:rect r="r" b="b" t="t" l="l"/>
            <a:pathLst>
              <a:path h="11280306" w="6511191">
                <a:moveTo>
                  <a:pt x="0" y="0"/>
                </a:moveTo>
                <a:lnTo>
                  <a:pt x="6511190" y="0"/>
                </a:lnTo>
                <a:lnTo>
                  <a:pt x="6511190" y="11280306"/>
                </a:lnTo>
                <a:lnTo>
                  <a:pt x="0" y="112803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6862" t="0" r="-66382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8233152" y="5836512"/>
            <a:ext cx="1821695" cy="1821695"/>
            <a:chOff x="0" y="0"/>
            <a:chExt cx="6350000" cy="6350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5080000" y="6350000"/>
                  </a:moveTo>
                  <a:lnTo>
                    <a:pt x="1270000" y="6350000"/>
                  </a:lnTo>
                  <a:cubicBezTo>
                    <a:pt x="568960" y="6350000"/>
                    <a:pt x="0" y="5781040"/>
                    <a:pt x="0" y="5080000"/>
                  </a:cubicBezTo>
                  <a:lnTo>
                    <a:pt x="0" y="1270000"/>
                  </a:lnTo>
                  <a:cubicBezTo>
                    <a:pt x="0" y="568960"/>
                    <a:pt x="568960" y="0"/>
                    <a:pt x="1270000" y="0"/>
                  </a:cubicBezTo>
                  <a:lnTo>
                    <a:pt x="5080000" y="0"/>
                  </a:lnTo>
                  <a:cubicBezTo>
                    <a:pt x="5781040" y="0"/>
                    <a:pt x="6350000" y="568960"/>
                    <a:pt x="6350000" y="1270000"/>
                  </a:cubicBezTo>
                  <a:lnTo>
                    <a:pt x="6350000" y="5080000"/>
                  </a:lnTo>
                  <a:cubicBezTo>
                    <a:pt x="6350000" y="5781040"/>
                    <a:pt x="5781040" y="6350000"/>
                    <a:pt x="5080000" y="6350000"/>
                  </a:cubicBezTo>
                  <a:close/>
                </a:path>
              </a:pathLst>
            </a:custGeom>
            <a:blipFill>
              <a:blip r:embed="rId6"/>
              <a:stretch>
                <a:fillRect l="0" t="-17616" r="0" b="-17616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5080000" y="19050"/>
                  </a:moveTo>
                  <a:cubicBezTo>
                    <a:pt x="5769610" y="19050"/>
                    <a:pt x="6330950" y="580390"/>
                    <a:pt x="6330950" y="1270000"/>
                  </a:cubicBezTo>
                  <a:lnTo>
                    <a:pt x="6330950" y="5080000"/>
                  </a:lnTo>
                  <a:cubicBezTo>
                    <a:pt x="6330950" y="5769610"/>
                    <a:pt x="5769610" y="6330950"/>
                    <a:pt x="5080000" y="6330950"/>
                  </a:cubicBezTo>
                  <a:lnTo>
                    <a:pt x="1270000" y="6330950"/>
                  </a:lnTo>
                  <a:cubicBezTo>
                    <a:pt x="580390" y="6330950"/>
                    <a:pt x="19050" y="5769610"/>
                    <a:pt x="19050" y="5080000"/>
                  </a:cubicBezTo>
                  <a:lnTo>
                    <a:pt x="19050" y="1270000"/>
                  </a:lnTo>
                  <a:cubicBezTo>
                    <a:pt x="19050" y="580390"/>
                    <a:pt x="580390" y="19050"/>
                    <a:pt x="1270000" y="19050"/>
                  </a:cubicBezTo>
                  <a:lnTo>
                    <a:pt x="5080000" y="19050"/>
                  </a:lnTo>
                  <a:moveTo>
                    <a:pt x="5080000" y="0"/>
                  </a:moveTo>
                  <a:lnTo>
                    <a:pt x="1270000" y="0"/>
                  </a:lnTo>
                  <a:cubicBezTo>
                    <a:pt x="568960" y="0"/>
                    <a:pt x="0" y="568960"/>
                    <a:pt x="0" y="1270000"/>
                  </a:cubicBezTo>
                  <a:lnTo>
                    <a:pt x="0" y="5080000"/>
                  </a:lnTo>
                  <a:cubicBezTo>
                    <a:pt x="0" y="5781040"/>
                    <a:pt x="568960" y="6350000"/>
                    <a:pt x="1270000" y="6350000"/>
                  </a:cubicBezTo>
                  <a:lnTo>
                    <a:pt x="5080000" y="6350000"/>
                  </a:lnTo>
                  <a:cubicBezTo>
                    <a:pt x="5781040" y="6350000"/>
                    <a:pt x="6350000" y="5781040"/>
                    <a:pt x="6350000" y="5080000"/>
                  </a:cubicBezTo>
                  <a:lnTo>
                    <a:pt x="6350000" y="1270000"/>
                  </a:lnTo>
                  <a:cubicBezTo>
                    <a:pt x="6350000" y="568960"/>
                    <a:pt x="5781040" y="0"/>
                    <a:pt x="5080000" y="0"/>
                  </a:cubicBezTo>
                  <a:lnTo>
                    <a:pt x="5080000" y="0"/>
                  </a:lnTo>
                  <a:close/>
                </a:path>
              </a:pathLst>
            </a:custGeom>
            <a:solidFill>
              <a:srgbClr val="2CA0E2"/>
            </a:solidFill>
          </p:spPr>
        </p:sp>
      </p:grp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12032362" y="5901902"/>
            <a:ext cx="1690915" cy="1690915"/>
            <a:chOff x="0" y="0"/>
            <a:chExt cx="6350000" cy="63500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5080000" y="6350000"/>
                  </a:moveTo>
                  <a:lnTo>
                    <a:pt x="1270000" y="6350000"/>
                  </a:lnTo>
                  <a:cubicBezTo>
                    <a:pt x="568960" y="6350000"/>
                    <a:pt x="0" y="5781040"/>
                    <a:pt x="0" y="5080000"/>
                  </a:cubicBezTo>
                  <a:lnTo>
                    <a:pt x="0" y="1270000"/>
                  </a:lnTo>
                  <a:cubicBezTo>
                    <a:pt x="0" y="568960"/>
                    <a:pt x="568960" y="0"/>
                    <a:pt x="1270000" y="0"/>
                  </a:cubicBezTo>
                  <a:lnTo>
                    <a:pt x="5080000" y="0"/>
                  </a:lnTo>
                  <a:cubicBezTo>
                    <a:pt x="5781040" y="0"/>
                    <a:pt x="6350000" y="568960"/>
                    <a:pt x="6350000" y="1270000"/>
                  </a:cubicBezTo>
                  <a:lnTo>
                    <a:pt x="6350000" y="5080000"/>
                  </a:lnTo>
                  <a:cubicBezTo>
                    <a:pt x="6350000" y="5781040"/>
                    <a:pt x="5781040" y="6350000"/>
                    <a:pt x="5080000" y="6350000"/>
                  </a:cubicBezTo>
                  <a:close/>
                </a:path>
              </a:pathLst>
            </a:custGeom>
            <a:blipFill>
              <a:blip r:embed="rId7"/>
              <a:stretch>
                <a:fillRect l="0" t="-1399" r="0" b="-52744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5080000" y="19050"/>
                  </a:moveTo>
                  <a:cubicBezTo>
                    <a:pt x="5769610" y="19050"/>
                    <a:pt x="6330950" y="580390"/>
                    <a:pt x="6330950" y="1270000"/>
                  </a:cubicBezTo>
                  <a:lnTo>
                    <a:pt x="6330950" y="5080000"/>
                  </a:lnTo>
                  <a:cubicBezTo>
                    <a:pt x="6330950" y="5769610"/>
                    <a:pt x="5769610" y="6330950"/>
                    <a:pt x="5080000" y="6330950"/>
                  </a:cubicBezTo>
                  <a:lnTo>
                    <a:pt x="1270000" y="6330950"/>
                  </a:lnTo>
                  <a:cubicBezTo>
                    <a:pt x="580390" y="6330950"/>
                    <a:pt x="19050" y="5769610"/>
                    <a:pt x="19050" y="5080000"/>
                  </a:cubicBezTo>
                  <a:lnTo>
                    <a:pt x="19050" y="1270000"/>
                  </a:lnTo>
                  <a:cubicBezTo>
                    <a:pt x="19050" y="580390"/>
                    <a:pt x="580390" y="19050"/>
                    <a:pt x="1270000" y="19050"/>
                  </a:cubicBezTo>
                  <a:lnTo>
                    <a:pt x="5080000" y="19050"/>
                  </a:lnTo>
                  <a:moveTo>
                    <a:pt x="5080000" y="0"/>
                  </a:moveTo>
                  <a:lnTo>
                    <a:pt x="1270000" y="0"/>
                  </a:lnTo>
                  <a:cubicBezTo>
                    <a:pt x="568960" y="0"/>
                    <a:pt x="0" y="568960"/>
                    <a:pt x="0" y="1270000"/>
                  </a:cubicBezTo>
                  <a:lnTo>
                    <a:pt x="0" y="5080000"/>
                  </a:lnTo>
                  <a:cubicBezTo>
                    <a:pt x="0" y="5781040"/>
                    <a:pt x="568960" y="6350000"/>
                    <a:pt x="1270000" y="6350000"/>
                  </a:cubicBezTo>
                  <a:lnTo>
                    <a:pt x="5080000" y="6350000"/>
                  </a:lnTo>
                  <a:cubicBezTo>
                    <a:pt x="5781040" y="6350000"/>
                    <a:pt x="6350000" y="5781040"/>
                    <a:pt x="6350000" y="5080000"/>
                  </a:cubicBezTo>
                  <a:lnTo>
                    <a:pt x="6350000" y="1270000"/>
                  </a:lnTo>
                  <a:cubicBezTo>
                    <a:pt x="6350000" y="568960"/>
                    <a:pt x="5781040" y="0"/>
                    <a:pt x="5080000" y="0"/>
                  </a:cubicBezTo>
                  <a:lnTo>
                    <a:pt x="5080000" y="0"/>
                  </a:lnTo>
                  <a:close/>
                </a:path>
              </a:pathLst>
            </a:custGeom>
            <a:solidFill>
              <a:srgbClr val="2CA0E2"/>
            </a:solidFill>
          </p:spPr>
        </p:sp>
      </p:grp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15700791" y="5836512"/>
            <a:ext cx="1821695" cy="1821695"/>
            <a:chOff x="0" y="0"/>
            <a:chExt cx="6350000" cy="63500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5080000" y="6350000"/>
                  </a:moveTo>
                  <a:lnTo>
                    <a:pt x="1270000" y="6350000"/>
                  </a:lnTo>
                  <a:cubicBezTo>
                    <a:pt x="568960" y="6350000"/>
                    <a:pt x="0" y="5781040"/>
                    <a:pt x="0" y="5080000"/>
                  </a:cubicBezTo>
                  <a:lnTo>
                    <a:pt x="0" y="1270000"/>
                  </a:lnTo>
                  <a:cubicBezTo>
                    <a:pt x="0" y="568960"/>
                    <a:pt x="568960" y="0"/>
                    <a:pt x="1270000" y="0"/>
                  </a:cubicBezTo>
                  <a:lnTo>
                    <a:pt x="5080000" y="0"/>
                  </a:lnTo>
                  <a:cubicBezTo>
                    <a:pt x="5781040" y="0"/>
                    <a:pt x="6350000" y="568960"/>
                    <a:pt x="6350000" y="1270000"/>
                  </a:cubicBezTo>
                  <a:lnTo>
                    <a:pt x="6350000" y="5080000"/>
                  </a:lnTo>
                  <a:cubicBezTo>
                    <a:pt x="6350000" y="5781040"/>
                    <a:pt x="5781040" y="6350000"/>
                    <a:pt x="5080000" y="6350000"/>
                  </a:cubicBez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5080000" y="19050"/>
                  </a:moveTo>
                  <a:cubicBezTo>
                    <a:pt x="5769610" y="19050"/>
                    <a:pt x="6330950" y="580390"/>
                    <a:pt x="6330950" y="1270000"/>
                  </a:cubicBezTo>
                  <a:lnTo>
                    <a:pt x="6330950" y="5080000"/>
                  </a:lnTo>
                  <a:cubicBezTo>
                    <a:pt x="6330950" y="5769610"/>
                    <a:pt x="5769610" y="6330950"/>
                    <a:pt x="5080000" y="6330950"/>
                  </a:cubicBezTo>
                  <a:lnTo>
                    <a:pt x="1270000" y="6330950"/>
                  </a:lnTo>
                  <a:cubicBezTo>
                    <a:pt x="580390" y="6330950"/>
                    <a:pt x="19050" y="5769610"/>
                    <a:pt x="19050" y="5080000"/>
                  </a:cubicBezTo>
                  <a:lnTo>
                    <a:pt x="19050" y="1270000"/>
                  </a:lnTo>
                  <a:cubicBezTo>
                    <a:pt x="19050" y="580390"/>
                    <a:pt x="580390" y="19050"/>
                    <a:pt x="1270000" y="19050"/>
                  </a:cubicBezTo>
                  <a:lnTo>
                    <a:pt x="5080000" y="19050"/>
                  </a:lnTo>
                  <a:moveTo>
                    <a:pt x="5080000" y="0"/>
                  </a:moveTo>
                  <a:lnTo>
                    <a:pt x="1270000" y="0"/>
                  </a:lnTo>
                  <a:cubicBezTo>
                    <a:pt x="568960" y="0"/>
                    <a:pt x="0" y="568960"/>
                    <a:pt x="0" y="1270000"/>
                  </a:cubicBezTo>
                  <a:lnTo>
                    <a:pt x="0" y="5080000"/>
                  </a:lnTo>
                  <a:cubicBezTo>
                    <a:pt x="0" y="5781040"/>
                    <a:pt x="568960" y="6350000"/>
                    <a:pt x="1270000" y="6350000"/>
                  </a:cubicBezTo>
                  <a:lnTo>
                    <a:pt x="5080000" y="6350000"/>
                  </a:lnTo>
                  <a:cubicBezTo>
                    <a:pt x="5781040" y="6350000"/>
                    <a:pt x="6350000" y="5781040"/>
                    <a:pt x="6350000" y="5080000"/>
                  </a:cubicBezTo>
                  <a:lnTo>
                    <a:pt x="6350000" y="1270000"/>
                  </a:lnTo>
                  <a:cubicBezTo>
                    <a:pt x="6350000" y="568960"/>
                    <a:pt x="5781040" y="0"/>
                    <a:pt x="5080000" y="0"/>
                  </a:cubicBezTo>
                  <a:lnTo>
                    <a:pt x="5080000" y="0"/>
                  </a:lnTo>
                  <a:close/>
                </a:path>
              </a:pathLst>
            </a:custGeom>
            <a:solidFill>
              <a:srgbClr val="2CA0E2"/>
            </a:solidFill>
          </p:spPr>
        </p:sp>
      </p:grpSp>
      <p:grpSp>
        <p:nvGrpSpPr>
          <p:cNvPr name="Group 13" id="13"/>
          <p:cNvGrpSpPr>
            <a:grpSpLocks noChangeAspect="true"/>
          </p:cNvGrpSpPr>
          <p:nvPr/>
        </p:nvGrpSpPr>
        <p:grpSpPr>
          <a:xfrm rot="0">
            <a:off x="860317" y="5836512"/>
            <a:ext cx="1821695" cy="1821695"/>
            <a:chOff x="0" y="0"/>
            <a:chExt cx="6350000" cy="63500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5080000" y="6350000"/>
                  </a:moveTo>
                  <a:lnTo>
                    <a:pt x="1270000" y="6350000"/>
                  </a:lnTo>
                  <a:cubicBezTo>
                    <a:pt x="568960" y="6350000"/>
                    <a:pt x="0" y="5781040"/>
                    <a:pt x="0" y="5080000"/>
                  </a:cubicBezTo>
                  <a:lnTo>
                    <a:pt x="0" y="1270000"/>
                  </a:lnTo>
                  <a:cubicBezTo>
                    <a:pt x="0" y="568960"/>
                    <a:pt x="568960" y="0"/>
                    <a:pt x="1270000" y="0"/>
                  </a:cubicBezTo>
                  <a:lnTo>
                    <a:pt x="5080000" y="0"/>
                  </a:lnTo>
                  <a:cubicBezTo>
                    <a:pt x="5781040" y="0"/>
                    <a:pt x="6350000" y="568960"/>
                    <a:pt x="6350000" y="1270000"/>
                  </a:cubicBezTo>
                  <a:lnTo>
                    <a:pt x="6350000" y="5080000"/>
                  </a:lnTo>
                  <a:cubicBezTo>
                    <a:pt x="6350000" y="5781040"/>
                    <a:pt x="5781040" y="6350000"/>
                    <a:pt x="5080000" y="6350000"/>
                  </a:cubicBezTo>
                  <a:close/>
                </a:path>
              </a:pathLst>
            </a:custGeom>
            <a:blipFill>
              <a:blip r:embed="rId9"/>
              <a:stretch>
                <a:fillRect l="0" t="0" r="0" b="0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5080000" y="19050"/>
                  </a:moveTo>
                  <a:cubicBezTo>
                    <a:pt x="5769610" y="19050"/>
                    <a:pt x="6330950" y="580390"/>
                    <a:pt x="6330950" y="1270000"/>
                  </a:cubicBezTo>
                  <a:lnTo>
                    <a:pt x="6330950" y="5080000"/>
                  </a:lnTo>
                  <a:cubicBezTo>
                    <a:pt x="6330950" y="5769610"/>
                    <a:pt x="5769610" y="6330950"/>
                    <a:pt x="5080000" y="6330950"/>
                  </a:cubicBezTo>
                  <a:lnTo>
                    <a:pt x="1270000" y="6330950"/>
                  </a:lnTo>
                  <a:cubicBezTo>
                    <a:pt x="580390" y="6330950"/>
                    <a:pt x="19050" y="5769610"/>
                    <a:pt x="19050" y="5080000"/>
                  </a:cubicBezTo>
                  <a:lnTo>
                    <a:pt x="19050" y="1270000"/>
                  </a:lnTo>
                  <a:cubicBezTo>
                    <a:pt x="19050" y="580390"/>
                    <a:pt x="580390" y="19050"/>
                    <a:pt x="1270000" y="19050"/>
                  </a:cubicBezTo>
                  <a:lnTo>
                    <a:pt x="5080000" y="19050"/>
                  </a:lnTo>
                  <a:moveTo>
                    <a:pt x="5080000" y="0"/>
                  </a:moveTo>
                  <a:lnTo>
                    <a:pt x="1270000" y="0"/>
                  </a:lnTo>
                  <a:cubicBezTo>
                    <a:pt x="568960" y="0"/>
                    <a:pt x="0" y="568960"/>
                    <a:pt x="0" y="1270000"/>
                  </a:cubicBezTo>
                  <a:lnTo>
                    <a:pt x="0" y="5080000"/>
                  </a:lnTo>
                  <a:cubicBezTo>
                    <a:pt x="0" y="5781040"/>
                    <a:pt x="568960" y="6350000"/>
                    <a:pt x="1270000" y="6350000"/>
                  </a:cubicBezTo>
                  <a:lnTo>
                    <a:pt x="5080000" y="6350000"/>
                  </a:lnTo>
                  <a:cubicBezTo>
                    <a:pt x="5781040" y="6350000"/>
                    <a:pt x="6350000" y="5781040"/>
                    <a:pt x="6350000" y="5080000"/>
                  </a:cubicBezTo>
                  <a:lnTo>
                    <a:pt x="6350000" y="1270000"/>
                  </a:lnTo>
                  <a:cubicBezTo>
                    <a:pt x="6350000" y="568960"/>
                    <a:pt x="5781040" y="0"/>
                    <a:pt x="5080000" y="0"/>
                  </a:cubicBezTo>
                  <a:lnTo>
                    <a:pt x="5080000" y="0"/>
                  </a:lnTo>
                  <a:close/>
                </a:path>
              </a:pathLst>
            </a:custGeom>
            <a:solidFill>
              <a:srgbClr val="2CA0E2"/>
            </a:solidFill>
          </p:spPr>
        </p:sp>
      </p:grpSp>
      <p:grpSp>
        <p:nvGrpSpPr>
          <p:cNvPr name="Group 16" id="16"/>
          <p:cNvGrpSpPr>
            <a:grpSpLocks noChangeAspect="true"/>
          </p:cNvGrpSpPr>
          <p:nvPr/>
        </p:nvGrpSpPr>
        <p:grpSpPr>
          <a:xfrm rot="0">
            <a:off x="4344532" y="5836512"/>
            <a:ext cx="1821695" cy="1821695"/>
            <a:chOff x="0" y="0"/>
            <a:chExt cx="6350000" cy="63500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5080000" y="6350000"/>
                  </a:moveTo>
                  <a:lnTo>
                    <a:pt x="1270000" y="6350000"/>
                  </a:lnTo>
                  <a:cubicBezTo>
                    <a:pt x="568960" y="6350000"/>
                    <a:pt x="0" y="5781040"/>
                    <a:pt x="0" y="5080000"/>
                  </a:cubicBezTo>
                  <a:lnTo>
                    <a:pt x="0" y="1270000"/>
                  </a:lnTo>
                  <a:cubicBezTo>
                    <a:pt x="0" y="568960"/>
                    <a:pt x="568960" y="0"/>
                    <a:pt x="1270000" y="0"/>
                  </a:cubicBezTo>
                  <a:lnTo>
                    <a:pt x="5080000" y="0"/>
                  </a:lnTo>
                  <a:cubicBezTo>
                    <a:pt x="5781040" y="0"/>
                    <a:pt x="6350000" y="568960"/>
                    <a:pt x="6350000" y="1270000"/>
                  </a:cubicBezTo>
                  <a:lnTo>
                    <a:pt x="6350000" y="5080000"/>
                  </a:lnTo>
                  <a:cubicBezTo>
                    <a:pt x="6350000" y="5781040"/>
                    <a:pt x="5781040" y="6350000"/>
                    <a:pt x="5080000" y="6350000"/>
                  </a:cubicBezTo>
                  <a:close/>
                </a:path>
              </a:pathLst>
            </a:custGeom>
            <a:blipFill>
              <a:blip r:embed="rId10"/>
              <a:stretch>
                <a:fillRect l="0" t="-25136" r="0" b="-25136"/>
              </a:stretch>
            </a:blip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5080000" y="19050"/>
                  </a:moveTo>
                  <a:cubicBezTo>
                    <a:pt x="5769610" y="19050"/>
                    <a:pt x="6330950" y="580390"/>
                    <a:pt x="6330950" y="1270000"/>
                  </a:cubicBezTo>
                  <a:lnTo>
                    <a:pt x="6330950" y="5080000"/>
                  </a:lnTo>
                  <a:cubicBezTo>
                    <a:pt x="6330950" y="5769610"/>
                    <a:pt x="5769610" y="6330950"/>
                    <a:pt x="5080000" y="6330950"/>
                  </a:cubicBezTo>
                  <a:lnTo>
                    <a:pt x="1270000" y="6330950"/>
                  </a:lnTo>
                  <a:cubicBezTo>
                    <a:pt x="580390" y="6330950"/>
                    <a:pt x="19050" y="5769610"/>
                    <a:pt x="19050" y="5080000"/>
                  </a:cubicBezTo>
                  <a:lnTo>
                    <a:pt x="19050" y="1270000"/>
                  </a:lnTo>
                  <a:cubicBezTo>
                    <a:pt x="19050" y="580390"/>
                    <a:pt x="580390" y="19050"/>
                    <a:pt x="1270000" y="19050"/>
                  </a:cubicBezTo>
                  <a:lnTo>
                    <a:pt x="5080000" y="19050"/>
                  </a:lnTo>
                  <a:moveTo>
                    <a:pt x="5080000" y="0"/>
                  </a:moveTo>
                  <a:lnTo>
                    <a:pt x="1270000" y="0"/>
                  </a:lnTo>
                  <a:cubicBezTo>
                    <a:pt x="568960" y="0"/>
                    <a:pt x="0" y="568960"/>
                    <a:pt x="0" y="1270000"/>
                  </a:cubicBezTo>
                  <a:lnTo>
                    <a:pt x="0" y="5080000"/>
                  </a:lnTo>
                  <a:cubicBezTo>
                    <a:pt x="0" y="5781040"/>
                    <a:pt x="568960" y="6350000"/>
                    <a:pt x="1270000" y="6350000"/>
                  </a:cubicBezTo>
                  <a:lnTo>
                    <a:pt x="5080000" y="6350000"/>
                  </a:lnTo>
                  <a:cubicBezTo>
                    <a:pt x="5781040" y="6350000"/>
                    <a:pt x="6350000" y="5781040"/>
                    <a:pt x="6350000" y="5080000"/>
                  </a:cubicBezTo>
                  <a:lnTo>
                    <a:pt x="6350000" y="1270000"/>
                  </a:lnTo>
                  <a:cubicBezTo>
                    <a:pt x="6350000" y="568960"/>
                    <a:pt x="5781040" y="0"/>
                    <a:pt x="5080000" y="0"/>
                  </a:cubicBezTo>
                  <a:lnTo>
                    <a:pt x="5080000" y="0"/>
                  </a:lnTo>
                  <a:close/>
                </a:path>
              </a:pathLst>
            </a:custGeom>
            <a:solidFill>
              <a:srgbClr val="2CA0E2"/>
            </a:solidFill>
          </p:spPr>
        </p:sp>
      </p:grpSp>
      <p:sp>
        <p:nvSpPr>
          <p:cNvPr name="Freeform 19" id="19"/>
          <p:cNvSpPr/>
          <p:nvPr/>
        </p:nvSpPr>
        <p:spPr>
          <a:xfrm flipH="false" flipV="false" rot="0">
            <a:off x="2841368" y="1391081"/>
            <a:ext cx="12566927" cy="3524161"/>
          </a:xfrm>
          <a:custGeom>
            <a:avLst/>
            <a:gdLst/>
            <a:ahLst/>
            <a:cxnLst/>
            <a:rect r="r" b="b" t="t" l="l"/>
            <a:pathLst>
              <a:path h="3524161" w="12566927">
                <a:moveTo>
                  <a:pt x="0" y="0"/>
                </a:moveTo>
                <a:lnTo>
                  <a:pt x="12566927" y="0"/>
                </a:lnTo>
                <a:lnTo>
                  <a:pt x="12566927" y="3524161"/>
                </a:lnTo>
                <a:lnTo>
                  <a:pt x="0" y="3524161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189046" y="43959"/>
            <a:ext cx="17871572" cy="13471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991"/>
              </a:lnSpc>
            </a:pPr>
            <a:r>
              <a:rPr lang="en-US" sz="7851">
                <a:solidFill>
                  <a:srgbClr val="FFFFFF"/>
                </a:solidFill>
                <a:latin typeface="Neue Machina UltraBold"/>
              </a:rPr>
              <a:t>Good Economy Bowlers 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89046" y="8182163"/>
            <a:ext cx="17871572" cy="10394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31"/>
              </a:lnSpc>
            </a:pPr>
            <a:r>
              <a:rPr lang="en-US" sz="5951">
                <a:solidFill>
                  <a:srgbClr val="FFFFFF"/>
                </a:solidFill>
                <a:latin typeface="Neue Machina UltraBold"/>
              </a:rPr>
              <a:t>High bids potential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8254082" y="7862699"/>
            <a:ext cx="1800766" cy="2242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40"/>
              </a:lnSpc>
            </a:pPr>
            <a:r>
              <a:rPr lang="en-US" sz="1314">
                <a:solidFill>
                  <a:srgbClr val="FFFFFF"/>
                </a:solidFill>
                <a:latin typeface="Montserrat Semi-Bold Bold"/>
              </a:rPr>
              <a:t>M Muralitharan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2118346" y="7862699"/>
            <a:ext cx="1800766" cy="2242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40"/>
              </a:lnSpc>
            </a:pPr>
            <a:r>
              <a:rPr lang="en-US" sz="1314">
                <a:solidFill>
                  <a:srgbClr val="FFFFFF"/>
                </a:solidFill>
                <a:latin typeface="Montserrat Semi-Bold Bold"/>
              </a:rPr>
              <a:t>D Steyn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5700791" y="7862699"/>
            <a:ext cx="1800766" cy="2242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40"/>
              </a:lnSpc>
            </a:pPr>
            <a:r>
              <a:rPr lang="en-US" sz="1314">
                <a:solidFill>
                  <a:srgbClr val="FFFFFF"/>
                </a:solidFill>
                <a:latin typeface="Montserrat Semi-Bold Bold"/>
              </a:rPr>
              <a:t>R Ashwin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870782" y="7764880"/>
            <a:ext cx="1800766" cy="2242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40"/>
              </a:lnSpc>
            </a:pPr>
            <a:r>
              <a:rPr lang="en-US" sz="1314">
                <a:solidFill>
                  <a:srgbClr val="FFFFFF"/>
                </a:solidFill>
                <a:latin typeface="Montserrat Semi-Bold Bold"/>
              </a:rPr>
              <a:t>Rashid Khan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4344532" y="7862699"/>
            <a:ext cx="1800766" cy="2242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40"/>
              </a:lnSpc>
            </a:pPr>
            <a:r>
              <a:rPr lang="en-US" sz="1314">
                <a:solidFill>
                  <a:srgbClr val="FFFFFF"/>
                </a:solidFill>
                <a:latin typeface="Montserrat Semi-Bold Bold"/>
              </a:rPr>
              <a:t>A Kumble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478214" y="-4882840"/>
            <a:ext cx="9218676" cy="9218676"/>
          </a:xfrm>
          <a:custGeom>
            <a:avLst/>
            <a:gdLst/>
            <a:ahLst/>
            <a:cxnLst/>
            <a:rect r="r" b="b" t="t" l="l"/>
            <a:pathLst>
              <a:path h="9218676" w="9218676">
                <a:moveTo>
                  <a:pt x="0" y="0"/>
                </a:moveTo>
                <a:lnTo>
                  <a:pt x="9218676" y="0"/>
                </a:lnTo>
                <a:lnTo>
                  <a:pt x="9218676" y="9218677"/>
                </a:lnTo>
                <a:lnTo>
                  <a:pt x="0" y="92186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720443" y="-1551311"/>
            <a:ext cx="8685325" cy="8685325"/>
          </a:xfrm>
          <a:custGeom>
            <a:avLst/>
            <a:gdLst/>
            <a:ahLst/>
            <a:cxnLst/>
            <a:rect r="r" b="b" t="t" l="l"/>
            <a:pathLst>
              <a:path h="8685325" w="8685325">
                <a:moveTo>
                  <a:pt x="0" y="0"/>
                </a:moveTo>
                <a:lnTo>
                  <a:pt x="8685326" y="0"/>
                </a:lnTo>
                <a:lnTo>
                  <a:pt x="8685326" y="8685325"/>
                </a:lnTo>
                <a:lnTo>
                  <a:pt x="0" y="86853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247802" y="4806269"/>
            <a:ext cx="9218676" cy="9218676"/>
          </a:xfrm>
          <a:custGeom>
            <a:avLst/>
            <a:gdLst/>
            <a:ahLst/>
            <a:cxnLst/>
            <a:rect r="r" b="b" t="t" l="l"/>
            <a:pathLst>
              <a:path h="9218676" w="9218676">
                <a:moveTo>
                  <a:pt x="0" y="0"/>
                </a:moveTo>
                <a:lnTo>
                  <a:pt x="9218677" y="0"/>
                </a:lnTo>
                <a:lnTo>
                  <a:pt x="9218677" y="9218676"/>
                </a:lnTo>
                <a:lnTo>
                  <a:pt x="0" y="92186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899438" y="7474099"/>
            <a:ext cx="8685325" cy="8685325"/>
          </a:xfrm>
          <a:custGeom>
            <a:avLst/>
            <a:gdLst/>
            <a:ahLst/>
            <a:cxnLst/>
            <a:rect r="r" b="b" t="t" l="l"/>
            <a:pathLst>
              <a:path h="8685325" w="8685325">
                <a:moveTo>
                  <a:pt x="0" y="0"/>
                </a:moveTo>
                <a:lnTo>
                  <a:pt x="8685326" y="0"/>
                </a:lnTo>
                <a:lnTo>
                  <a:pt x="8685326" y="8685325"/>
                </a:lnTo>
                <a:lnTo>
                  <a:pt x="0" y="86853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869971" y="8535586"/>
            <a:ext cx="2778658" cy="2285446"/>
          </a:xfrm>
          <a:custGeom>
            <a:avLst/>
            <a:gdLst/>
            <a:ahLst/>
            <a:cxnLst/>
            <a:rect r="r" b="b" t="t" l="l"/>
            <a:pathLst>
              <a:path h="2285446" w="2778658">
                <a:moveTo>
                  <a:pt x="0" y="0"/>
                </a:moveTo>
                <a:lnTo>
                  <a:pt x="2778658" y="0"/>
                </a:lnTo>
                <a:lnTo>
                  <a:pt x="2778658" y="2285447"/>
                </a:lnTo>
                <a:lnTo>
                  <a:pt x="0" y="228544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0">
            <a:off x="14020057" y="-2331083"/>
            <a:ext cx="4903845" cy="5636604"/>
          </a:xfrm>
          <a:custGeom>
            <a:avLst/>
            <a:gdLst/>
            <a:ahLst/>
            <a:cxnLst/>
            <a:rect r="r" b="b" t="t" l="l"/>
            <a:pathLst>
              <a:path h="5636604" w="4903845">
                <a:moveTo>
                  <a:pt x="4903845" y="0"/>
                </a:moveTo>
                <a:lnTo>
                  <a:pt x="0" y="0"/>
                </a:lnTo>
                <a:lnTo>
                  <a:pt x="0" y="5636604"/>
                </a:lnTo>
                <a:lnTo>
                  <a:pt x="4903845" y="5636604"/>
                </a:lnTo>
                <a:lnTo>
                  <a:pt x="4903845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212533" y="2792007"/>
            <a:ext cx="6758317" cy="6623600"/>
          </a:xfrm>
          <a:custGeom>
            <a:avLst/>
            <a:gdLst/>
            <a:ahLst/>
            <a:cxnLst/>
            <a:rect r="r" b="b" t="t" l="l"/>
            <a:pathLst>
              <a:path h="6623600" w="6758317">
                <a:moveTo>
                  <a:pt x="0" y="0"/>
                </a:moveTo>
                <a:lnTo>
                  <a:pt x="6758318" y="0"/>
                </a:lnTo>
                <a:lnTo>
                  <a:pt x="6758318" y="6623600"/>
                </a:lnTo>
                <a:lnTo>
                  <a:pt x="0" y="66236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348164" y="344344"/>
            <a:ext cx="14230778" cy="11712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468"/>
              </a:lnSpc>
            </a:pPr>
            <a:r>
              <a:rPr lang="en-US" sz="6763">
                <a:solidFill>
                  <a:srgbClr val="FFFFFF"/>
                </a:solidFill>
                <a:latin typeface="Neue Machina UltraBold"/>
              </a:rPr>
              <a:t>GOOD BOWLER STRIKE RATE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48164" y="1837947"/>
            <a:ext cx="5775764" cy="954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789"/>
              </a:lnSpc>
            </a:pPr>
            <a:r>
              <a:rPr lang="en-US" sz="5563">
                <a:solidFill>
                  <a:srgbClr val="FFFFFF"/>
                </a:solidFill>
                <a:latin typeface="Neue Machina UltraBold"/>
              </a:rPr>
              <a:t>Query: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899438" y="1837947"/>
            <a:ext cx="5775764" cy="954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789"/>
              </a:lnSpc>
            </a:pPr>
            <a:r>
              <a:rPr lang="en-US" sz="5563">
                <a:solidFill>
                  <a:srgbClr val="FFFFFF"/>
                </a:solidFill>
                <a:latin typeface="Neue Machina UltraBold"/>
              </a:rPr>
              <a:t>RESULT: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01936" y="3084403"/>
            <a:ext cx="8149575" cy="38342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87"/>
              </a:lnSpc>
            </a:pPr>
            <a:r>
              <a:rPr lang="en-US" sz="2419">
                <a:solidFill>
                  <a:srgbClr val="FFFFFF"/>
                </a:solidFill>
                <a:latin typeface="Montserrat"/>
              </a:rPr>
              <a:t>SELECT</a:t>
            </a:r>
          </a:p>
          <a:p>
            <a:pPr>
              <a:lnSpc>
                <a:spcPts val="3387"/>
              </a:lnSpc>
            </a:pPr>
            <a:r>
              <a:rPr lang="en-US" sz="2419">
                <a:solidFill>
                  <a:srgbClr val="FFFFFF"/>
                </a:solidFill>
                <a:latin typeface="Montserrat"/>
              </a:rPr>
              <a:t> bowler,</a:t>
            </a:r>
          </a:p>
          <a:p>
            <a:pPr>
              <a:lnSpc>
                <a:spcPts val="3387"/>
              </a:lnSpc>
            </a:pPr>
            <a:r>
              <a:rPr lang="en-US" sz="2419">
                <a:solidFill>
                  <a:srgbClr val="FFFFFF"/>
                </a:solidFill>
                <a:latin typeface="Montserrat"/>
              </a:rPr>
              <a:t> COUNT(bowler)/SUM(is_wicket) AS bowler_strikeRate</a:t>
            </a:r>
          </a:p>
          <a:p>
            <a:pPr>
              <a:lnSpc>
                <a:spcPts val="3387"/>
              </a:lnSpc>
            </a:pPr>
            <a:r>
              <a:rPr lang="en-US" sz="2419">
                <a:solidFill>
                  <a:srgbClr val="FFFFFF"/>
                </a:solidFill>
                <a:latin typeface="Montserrat"/>
              </a:rPr>
              <a:t>FROM ipl_ball</a:t>
            </a:r>
          </a:p>
          <a:p>
            <a:pPr>
              <a:lnSpc>
                <a:spcPts val="3387"/>
              </a:lnSpc>
            </a:pPr>
            <a:r>
              <a:rPr lang="en-US" sz="2419">
                <a:solidFill>
                  <a:srgbClr val="FFFFFF"/>
                </a:solidFill>
                <a:latin typeface="Montserrat"/>
              </a:rPr>
              <a:t>GROUP BY bowler</a:t>
            </a:r>
          </a:p>
          <a:p>
            <a:pPr>
              <a:lnSpc>
                <a:spcPts val="3387"/>
              </a:lnSpc>
            </a:pPr>
            <a:r>
              <a:rPr lang="en-US" sz="2419">
                <a:solidFill>
                  <a:srgbClr val="FFFFFF"/>
                </a:solidFill>
                <a:latin typeface="Montserrat"/>
              </a:rPr>
              <a:t>HAVING COUNT(bowler)&gt;500</a:t>
            </a:r>
          </a:p>
          <a:p>
            <a:pPr>
              <a:lnSpc>
                <a:spcPts val="3387"/>
              </a:lnSpc>
            </a:pPr>
            <a:r>
              <a:rPr lang="en-US" sz="2419">
                <a:solidFill>
                  <a:srgbClr val="FFFFFF"/>
                </a:solidFill>
                <a:latin typeface="Montserrat"/>
              </a:rPr>
              <a:t>ORDER BY bowler_strikeRate</a:t>
            </a:r>
          </a:p>
          <a:p>
            <a:pPr>
              <a:lnSpc>
                <a:spcPts val="3387"/>
              </a:lnSpc>
            </a:pPr>
            <a:r>
              <a:rPr lang="en-US" sz="2419">
                <a:solidFill>
                  <a:srgbClr val="FFFFFF"/>
                </a:solidFill>
                <a:latin typeface="Montserrat"/>
              </a:rPr>
              <a:t>LIMIT 10;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168384" y="-2084520"/>
            <a:ext cx="8831880" cy="8831880"/>
          </a:xfrm>
          <a:custGeom>
            <a:avLst/>
            <a:gdLst/>
            <a:ahLst/>
            <a:cxnLst/>
            <a:rect r="r" b="b" t="t" l="l"/>
            <a:pathLst>
              <a:path h="8831880" w="8831880">
                <a:moveTo>
                  <a:pt x="0" y="0"/>
                </a:moveTo>
                <a:lnTo>
                  <a:pt x="8831880" y="0"/>
                </a:lnTo>
                <a:lnTo>
                  <a:pt x="8831880" y="8831880"/>
                </a:lnTo>
                <a:lnTo>
                  <a:pt x="0" y="88318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018729" y="196359"/>
            <a:ext cx="6511191" cy="11280306"/>
          </a:xfrm>
          <a:custGeom>
            <a:avLst/>
            <a:gdLst/>
            <a:ahLst/>
            <a:cxnLst/>
            <a:rect r="r" b="b" t="t" l="l"/>
            <a:pathLst>
              <a:path h="11280306" w="6511191">
                <a:moveTo>
                  <a:pt x="0" y="0"/>
                </a:moveTo>
                <a:lnTo>
                  <a:pt x="6511190" y="0"/>
                </a:lnTo>
                <a:lnTo>
                  <a:pt x="6511190" y="11280306"/>
                </a:lnTo>
                <a:lnTo>
                  <a:pt x="0" y="112803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6862" t="0" r="-66382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8233152" y="5836512"/>
            <a:ext cx="1821695" cy="1821695"/>
            <a:chOff x="0" y="0"/>
            <a:chExt cx="6350000" cy="6350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5080000" y="6350000"/>
                  </a:moveTo>
                  <a:lnTo>
                    <a:pt x="1270000" y="6350000"/>
                  </a:lnTo>
                  <a:cubicBezTo>
                    <a:pt x="568960" y="6350000"/>
                    <a:pt x="0" y="5781040"/>
                    <a:pt x="0" y="5080000"/>
                  </a:cubicBezTo>
                  <a:lnTo>
                    <a:pt x="0" y="1270000"/>
                  </a:lnTo>
                  <a:cubicBezTo>
                    <a:pt x="0" y="568960"/>
                    <a:pt x="568960" y="0"/>
                    <a:pt x="1270000" y="0"/>
                  </a:cubicBezTo>
                  <a:lnTo>
                    <a:pt x="5080000" y="0"/>
                  </a:lnTo>
                  <a:cubicBezTo>
                    <a:pt x="5781040" y="0"/>
                    <a:pt x="6350000" y="568960"/>
                    <a:pt x="6350000" y="1270000"/>
                  </a:cubicBezTo>
                  <a:lnTo>
                    <a:pt x="6350000" y="5080000"/>
                  </a:lnTo>
                  <a:cubicBezTo>
                    <a:pt x="6350000" y="5781040"/>
                    <a:pt x="5781040" y="6350000"/>
                    <a:pt x="5080000" y="6350000"/>
                  </a:cubicBezTo>
                  <a:close/>
                </a:path>
              </a:pathLst>
            </a:custGeom>
            <a:blipFill>
              <a:blip r:embed="rId6"/>
              <a:stretch>
                <a:fillRect l="0" t="0" r="0" b="-45698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5080000" y="19050"/>
                  </a:moveTo>
                  <a:cubicBezTo>
                    <a:pt x="5769610" y="19050"/>
                    <a:pt x="6330950" y="580390"/>
                    <a:pt x="6330950" y="1270000"/>
                  </a:cubicBezTo>
                  <a:lnTo>
                    <a:pt x="6330950" y="5080000"/>
                  </a:lnTo>
                  <a:cubicBezTo>
                    <a:pt x="6330950" y="5769610"/>
                    <a:pt x="5769610" y="6330950"/>
                    <a:pt x="5080000" y="6330950"/>
                  </a:cubicBezTo>
                  <a:lnTo>
                    <a:pt x="1270000" y="6330950"/>
                  </a:lnTo>
                  <a:cubicBezTo>
                    <a:pt x="580390" y="6330950"/>
                    <a:pt x="19050" y="5769610"/>
                    <a:pt x="19050" y="5080000"/>
                  </a:cubicBezTo>
                  <a:lnTo>
                    <a:pt x="19050" y="1270000"/>
                  </a:lnTo>
                  <a:cubicBezTo>
                    <a:pt x="19050" y="580390"/>
                    <a:pt x="580390" y="19050"/>
                    <a:pt x="1270000" y="19050"/>
                  </a:cubicBezTo>
                  <a:lnTo>
                    <a:pt x="5080000" y="19050"/>
                  </a:lnTo>
                  <a:moveTo>
                    <a:pt x="5080000" y="0"/>
                  </a:moveTo>
                  <a:lnTo>
                    <a:pt x="1270000" y="0"/>
                  </a:lnTo>
                  <a:cubicBezTo>
                    <a:pt x="568960" y="0"/>
                    <a:pt x="0" y="568960"/>
                    <a:pt x="0" y="1270000"/>
                  </a:cubicBezTo>
                  <a:lnTo>
                    <a:pt x="0" y="5080000"/>
                  </a:lnTo>
                  <a:cubicBezTo>
                    <a:pt x="0" y="5781040"/>
                    <a:pt x="568960" y="6350000"/>
                    <a:pt x="1270000" y="6350000"/>
                  </a:cubicBezTo>
                  <a:lnTo>
                    <a:pt x="5080000" y="6350000"/>
                  </a:lnTo>
                  <a:cubicBezTo>
                    <a:pt x="5781040" y="6350000"/>
                    <a:pt x="6350000" y="5781040"/>
                    <a:pt x="6350000" y="5080000"/>
                  </a:cubicBezTo>
                  <a:lnTo>
                    <a:pt x="6350000" y="1270000"/>
                  </a:lnTo>
                  <a:cubicBezTo>
                    <a:pt x="6350000" y="568960"/>
                    <a:pt x="5781040" y="0"/>
                    <a:pt x="5080000" y="0"/>
                  </a:cubicBezTo>
                  <a:lnTo>
                    <a:pt x="5080000" y="0"/>
                  </a:lnTo>
                  <a:close/>
                </a:path>
              </a:pathLst>
            </a:custGeom>
            <a:solidFill>
              <a:srgbClr val="2CA0E2"/>
            </a:solidFill>
          </p:spPr>
        </p:sp>
      </p:grp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12032362" y="5901902"/>
            <a:ext cx="1690915" cy="1690915"/>
            <a:chOff x="0" y="0"/>
            <a:chExt cx="6350000" cy="63500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5080000" y="6350000"/>
                  </a:moveTo>
                  <a:lnTo>
                    <a:pt x="1270000" y="6350000"/>
                  </a:lnTo>
                  <a:cubicBezTo>
                    <a:pt x="568960" y="6350000"/>
                    <a:pt x="0" y="5781040"/>
                    <a:pt x="0" y="5080000"/>
                  </a:cubicBezTo>
                  <a:lnTo>
                    <a:pt x="0" y="1270000"/>
                  </a:lnTo>
                  <a:cubicBezTo>
                    <a:pt x="0" y="568960"/>
                    <a:pt x="568960" y="0"/>
                    <a:pt x="1270000" y="0"/>
                  </a:cubicBezTo>
                  <a:lnTo>
                    <a:pt x="5080000" y="0"/>
                  </a:lnTo>
                  <a:cubicBezTo>
                    <a:pt x="5781040" y="0"/>
                    <a:pt x="6350000" y="568960"/>
                    <a:pt x="6350000" y="1270000"/>
                  </a:cubicBezTo>
                  <a:lnTo>
                    <a:pt x="6350000" y="5080000"/>
                  </a:lnTo>
                  <a:cubicBezTo>
                    <a:pt x="6350000" y="5781040"/>
                    <a:pt x="5781040" y="6350000"/>
                    <a:pt x="5080000" y="6350000"/>
                  </a:cubicBezTo>
                  <a:close/>
                </a:path>
              </a:pathLst>
            </a:custGeom>
            <a:blipFill>
              <a:blip r:embed="rId7"/>
              <a:stretch>
                <a:fillRect l="0" t="-16410" r="0" b="-1641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5080000" y="19050"/>
                  </a:moveTo>
                  <a:cubicBezTo>
                    <a:pt x="5769610" y="19050"/>
                    <a:pt x="6330950" y="580390"/>
                    <a:pt x="6330950" y="1270000"/>
                  </a:cubicBezTo>
                  <a:lnTo>
                    <a:pt x="6330950" y="5080000"/>
                  </a:lnTo>
                  <a:cubicBezTo>
                    <a:pt x="6330950" y="5769610"/>
                    <a:pt x="5769610" y="6330950"/>
                    <a:pt x="5080000" y="6330950"/>
                  </a:cubicBezTo>
                  <a:lnTo>
                    <a:pt x="1270000" y="6330950"/>
                  </a:lnTo>
                  <a:cubicBezTo>
                    <a:pt x="580390" y="6330950"/>
                    <a:pt x="19050" y="5769610"/>
                    <a:pt x="19050" y="5080000"/>
                  </a:cubicBezTo>
                  <a:lnTo>
                    <a:pt x="19050" y="1270000"/>
                  </a:lnTo>
                  <a:cubicBezTo>
                    <a:pt x="19050" y="580390"/>
                    <a:pt x="580390" y="19050"/>
                    <a:pt x="1270000" y="19050"/>
                  </a:cubicBezTo>
                  <a:lnTo>
                    <a:pt x="5080000" y="19050"/>
                  </a:lnTo>
                  <a:moveTo>
                    <a:pt x="5080000" y="0"/>
                  </a:moveTo>
                  <a:lnTo>
                    <a:pt x="1270000" y="0"/>
                  </a:lnTo>
                  <a:cubicBezTo>
                    <a:pt x="568960" y="0"/>
                    <a:pt x="0" y="568960"/>
                    <a:pt x="0" y="1270000"/>
                  </a:cubicBezTo>
                  <a:lnTo>
                    <a:pt x="0" y="5080000"/>
                  </a:lnTo>
                  <a:cubicBezTo>
                    <a:pt x="0" y="5781040"/>
                    <a:pt x="568960" y="6350000"/>
                    <a:pt x="1270000" y="6350000"/>
                  </a:cubicBezTo>
                  <a:lnTo>
                    <a:pt x="5080000" y="6350000"/>
                  </a:lnTo>
                  <a:cubicBezTo>
                    <a:pt x="5781040" y="6350000"/>
                    <a:pt x="6350000" y="5781040"/>
                    <a:pt x="6350000" y="5080000"/>
                  </a:cubicBezTo>
                  <a:lnTo>
                    <a:pt x="6350000" y="1270000"/>
                  </a:lnTo>
                  <a:cubicBezTo>
                    <a:pt x="6350000" y="568960"/>
                    <a:pt x="5781040" y="0"/>
                    <a:pt x="5080000" y="0"/>
                  </a:cubicBezTo>
                  <a:lnTo>
                    <a:pt x="5080000" y="0"/>
                  </a:lnTo>
                  <a:close/>
                </a:path>
              </a:pathLst>
            </a:custGeom>
            <a:solidFill>
              <a:srgbClr val="2CA0E2"/>
            </a:solidFill>
          </p:spPr>
        </p:sp>
      </p:grp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15700791" y="5836512"/>
            <a:ext cx="1821695" cy="1821695"/>
            <a:chOff x="0" y="0"/>
            <a:chExt cx="6350000" cy="63500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5080000" y="6350000"/>
                  </a:moveTo>
                  <a:lnTo>
                    <a:pt x="1270000" y="6350000"/>
                  </a:lnTo>
                  <a:cubicBezTo>
                    <a:pt x="568960" y="6350000"/>
                    <a:pt x="0" y="5781040"/>
                    <a:pt x="0" y="5080000"/>
                  </a:cubicBezTo>
                  <a:lnTo>
                    <a:pt x="0" y="1270000"/>
                  </a:lnTo>
                  <a:cubicBezTo>
                    <a:pt x="0" y="568960"/>
                    <a:pt x="568960" y="0"/>
                    <a:pt x="1270000" y="0"/>
                  </a:cubicBezTo>
                  <a:lnTo>
                    <a:pt x="5080000" y="0"/>
                  </a:lnTo>
                  <a:cubicBezTo>
                    <a:pt x="5781040" y="0"/>
                    <a:pt x="6350000" y="568960"/>
                    <a:pt x="6350000" y="1270000"/>
                  </a:cubicBezTo>
                  <a:lnTo>
                    <a:pt x="6350000" y="5080000"/>
                  </a:lnTo>
                  <a:cubicBezTo>
                    <a:pt x="6350000" y="5781040"/>
                    <a:pt x="5781040" y="6350000"/>
                    <a:pt x="5080000" y="6350000"/>
                  </a:cubicBezTo>
                  <a:close/>
                </a:path>
              </a:pathLst>
            </a:custGeom>
            <a:blipFill>
              <a:blip r:embed="rId8"/>
              <a:stretch>
                <a:fillRect l="0" t="-9232" r="0" b="-36466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5080000" y="19050"/>
                  </a:moveTo>
                  <a:cubicBezTo>
                    <a:pt x="5769610" y="19050"/>
                    <a:pt x="6330950" y="580390"/>
                    <a:pt x="6330950" y="1270000"/>
                  </a:cubicBezTo>
                  <a:lnTo>
                    <a:pt x="6330950" y="5080000"/>
                  </a:lnTo>
                  <a:cubicBezTo>
                    <a:pt x="6330950" y="5769610"/>
                    <a:pt x="5769610" y="6330950"/>
                    <a:pt x="5080000" y="6330950"/>
                  </a:cubicBezTo>
                  <a:lnTo>
                    <a:pt x="1270000" y="6330950"/>
                  </a:lnTo>
                  <a:cubicBezTo>
                    <a:pt x="580390" y="6330950"/>
                    <a:pt x="19050" y="5769610"/>
                    <a:pt x="19050" y="5080000"/>
                  </a:cubicBezTo>
                  <a:lnTo>
                    <a:pt x="19050" y="1270000"/>
                  </a:lnTo>
                  <a:cubicBezTo>
                    <a:pt x="19050" y="580390"/>
                    <a:pt x="580390" y="19050"/>
                    <a:pt x="1270000" y="19050"/>
                  </a:cubicBezTo>
                  <a:lnTo>
                    <a:pt x="5080000" y="19050"/>
                  </a:lnTo>
                  <a:moveTo>
                    <a:pt x="5080000" y="0"/>
                  </a:moveTo>
                  <a:lnTo>
                    <a:pt x="1270000" y="0"/>
                  </a:lnTo>
                  <a:cubicBezTo>
                    <a:pt x="568960" y="0"/>
                    <a:pt x="0" y="568960"/>
                    <a:pt x="0" y="1270000"/>
                  </a:cubicBezTo>
                  <a:lnTo>
                    <a:pt x="0" y="5080000"/>
                  </a:lnTo>
                  <a:cubicBezTo>
                    <a:pt x="0" y="5781040"/>
                    <a:pt x="568960" y="6350000"/>
                    <a:pt x="1270000" y="6350000"/>
                  </a:cubicBezTo>
                  <a:lnTo>
                    <a:pt x="5080000" y="6350000"/>
                  </a:lnTo>
                  <a:cubicBezTo>
                    <a:pt x="5781040" y="6350000"/>
                    <a:pt x="6350000" y="5781040"/>
                    <a:pt x="6350000" y="5080000"/>
                  </a:cubicBezTo>
                  <a:lnTo>
                    <a:pt x="6350000" y="1270000"/>
                  </a:lnTo>
                  <a:cubicBezTo>
                    <a:pt x="6350000" y="568960"/>
                    <a:pt x="5781040" y="0"/>
                    <a:pt x="5080000" y="0"/>
                  </a:cubicBezTo>
                  <a:lnTo>
                    <a:pt x="5080000" y="0"/>
                  </a:lnTo>
                  <a:close/>
                </a:path>
              </a:pathLst>
            </a:custGeom>
            <a:solidFill>
              <a:srgbClr val="2CA0E2"/>
            </a:solidFill>
          </p:spPr>
        </p:sp>
      </p:grpSp>
      <p:grpSp>
        <p:nvGrpSpPr>
          <p:cNvPr name="Group 13" id="13"/>
          <p:cNvGrpSpPr>
            <a:grpSpLocks noChangeAspect="true"/>
          </p:cNvGrpSpPr>
          <p:nvPr/>
        </p:nvGrpSpPr>
        <p:grpSpPr>
          <a:xfrm rot="0">
            <a:off x="860317" y="5836512"/>
            <a:ext cx="1821695" cy="1821695"/>
            <a:chOff x="0" y="0"/>
            <a:chExt cx="6350000" cy="63500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5080000" y="6350000"/>
                  </a:moveTo>
                  <a:lnTo>
                    <a:pt x="1270000" y="6350000"/>
                  </a:lnTo>
                  <a:cubicBezTo>
                    <a:pt x="568960" y="6350000"/>
                    <a:pt x="0" y="5781040"/>
                    <a:pt x="0" y="5080000"/>
                  </a:cubicBezTo>
                  <a:lnTo>
                    <a:pt x="0" y="1270000"/>
                  </a:lnTo>
                  <a:cubicBezTo>
                    <a:pt x="0" y="568960"/>
                    <a:pt x="568960" y="0"/>
                    <a:pt x="1270000" y="0"/>
                  </a:cubicBezTo>
                  <a:lnTo>
                    <a:pt x="5080000" y="0"/>
                  </a:lnTo>
                  <a:cubicBezTo>
                    <a:pt x="5781040" y="0"/>
                    <a:pt x="6350000" y="568960"/>
                    <a:pt x="6350000" y="1270000"/>
                  </a:cubicBezTo>
                  <a:lnTo>
                    <a:pt x="6350000" y="5080000"/>
                  </a:lnTo>
                  <a:cubicBezTo>
                    <a:pt x="6350000" y="5781040"/>
                    <a:pt x="5781040" y="6350000"/>
                    <a:pt x="5080000" y="6350000"/>
                  </a:cubicBezTo>
                  <a:close/>
                </a:path>
              </a:pathLst>
            </a:custGeom>
            <a:blipFill>
              <a:blip r:embed="rId9"/>
              <a:stretch>
                <a:fillRect l="0" t="0" r="0" b="0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5080000" y="19050"/>
                  </a:moveTo>
                  <a:cubicBezTo>
                    <a:pt x="5769610" y="19050"/>
                    <a:pt x="6330950" y="580390"/>
                    <a:pt x="6330950" y="1270000"/>
                  </a:cubicBezTo>
                  <a:lnTo>
                    <a:pt x="6330950" y="5080000"/>
                  </a:lnTo>
                  <a:cubicBezTo>
                    <a:pt x="6330950" y="5769610"/>
                    <a:pt x="5769610" y="6330950"/>
                    <a:pt x="5080000" y="6330950"/>
                  </a:cubicBezTo>
                  <a:lnTo>
                    <a:pt x="1270000" y="6330950"/>
                  </a:lnTo>
                  <a:cubicBezTo>
                    <a:pt x="580390" y="6330950"/>
                    <a:pt x="19050" y="5769610"/>
                    <a:pt x="19050" y="5080000"/>
                  </a:cubicBezTo>
                  <a:lnTo>
                    <a:pt x="19050" y="1270000"/>
                  </a:lnTo>
                  <a:cubicBezTo>
                    <a:pt x="19050" y="580390"/>
                    <a:pt x="580390" y="19050"/>
                    <a:pt x="1270000" y="19050"/>
                  </a:cubicBezTo>
                  <a:lnTo>
                    <a:pt x="5080000" y="19050"/>
                  </a:lnTo>
                  <a:moveTo>
                    <a:pt x="5080000" y="0"/>
                  </a:moveTo>
                  <a:lnTo>
                    <a:pt x="1270000" y="0"/>
                  </a:lnTo>
                  <a:cubicBezTo>
                    <a:pt x="568960" y="0"/>
                    <a:pt x="0" y="568960"/>
                    <a:pt x="0" y="1270000"/>
                  </a:cubicBezTo>
                  <a:lnTo>
                    <a:pt x="0" y="5080000"/>
                  </a:lnTo>
                  <a:cubicBezTo>
                    <a:pt x="0" y="5781040"/>
                    <a:pt x="568960" y="6350000"/>
                    <a:pt x="1270000" y="6350000"/>
                  </a:cubicBezTo>
                  <a:lnTo>
                    <a:pt x="5080000" y="6350000"/>
                  </a:lnTo>
                  <a:cubicBezTo>
                    <a:pt x="5781040" y="6350000"/>
                    <a:pt x="6350000" y="5781040"/>
                    <a:pt x="6350000" y="5080000"/>
                  </a:cubicBezTo>
                  <a:lnTo>
                    <a:pt x="6350000" y="1270000"/>
                  </a:lnTo>
                  <a:cubicBezTo>
                    <a:pt x="6350000" y="568960"/>
                    <a:pt x="5781040" y="0"/>
                    <a:pt x="5080000" y="0"/>
                  </a:cubicBezTo>
                  <a:lnTo>
                    <a:pt x="5080000" y="0"/>
                  </a:lnTo>
                  <a:close/>
                </a:path>
              </a:pathLst>
            </a:custGeom>
            <a:solidFill>
              <a:srgbClr val="2CA0E2"/>
            </a:solidFill>
          </p:spPr>
        </p:sp>
      </p:grpSp>
      <p:grpSp>
        <p:nvGrpSpPr>
          <p:cNvPr name="Group 16" id="16"/>
          <p:cNvGrpSpPr>
            <a:grpSpLocks noChangeAspect="true"/>
          </p:cNvGrpSpPr>
          <p:nvPr/>
        </p:nvGrpSpPr>
        <p:grpSpPr>
          <a:xfrm rot="0">
            <a:off x="4344532" y="5836512"/>
            <a:ext cx="1821695" cy="1821695"/>
            <a:chOff x="0" y="0"/>
            <a:chExt cx="6350000" cy="63500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5080000" y="6350000"/>
                  </a:moveTo>
                  <a:lnTo>
                    <a:pt x="1270000" y="6350000"/>
                  </a:lnTo>
                  <a:cubicBezTo>
                    <a:pt x="568960" y="6350000"/>
                    <a:pt x="0" y="5781040"/>
                    <a:pt x="0" y="5080000"/>
                  </a:cubicBezTo>
                  <a:lnTo>
                    <a:pt x="0" y="1270000"/>
                  </a:lnTo>
                  <a:cubicBezTo>
                    <a:pt x="0" y="568960"/>
                    <a:pt x="568960" y="0"/>
                    <a:pt x="1270000" y="0"/>
                  </a:cubicBezTo>
                  <a:lnTo>
                    <a:pt x="5080000" y="0"/>
                  </a:lnTo>
                  <a:cubicBezTo>
                    <a:pt x="5781040" y="0"/>
                    <a:pt x="6350000" y="568960"/>
                    <a:pt x="6350000" y="1270000"/>
                  </a:cubicBezTo>
                  <a:lnTo>
                    <a:pt x="6350000" y="5080000"/>
                  </a:lnTo>
                  <a:cubicBezTo>
                    <a:pt x="6350000" y="5781040"/>
                    <a:pt x="5781040" y="6350000"/>
                    <a:pt x="5080000" y="6350000"/>
                  </a:cubicBezTo>
                  <a:close/>
                </a:path>
              </a:pathLst>
            </a:custGeom>
            <a:blipFill>
              <a:blip r:embed="rId10"/>
              <a:stretch>
                <a:fillRect l="-30225" t="0" r="-30225" b="0"/>
              </a:stretch>
            </a:blip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5080000" y="19050"/>
                  </a:moveTo>
                  <a:cubicBezTo>
                    <a:pt x="5769610" y="19050"/>
                    <a:pt x="6330950" y="580390"/>
                    <a:pt x="6330950" y="1270000"/>
                  </a:cubicBezTo>
                  <a:lnTo>
                    <a:pt x="6330950" y="5080000"/>
                  </a:lnTo>
                  <a:cubicBezTo>
                    <a:pt x="6330950" y="5769610"/>
                    <a:pt x="5769610" y="6330950"/>
                    <a:pt x="5080000" y="6330950"/>
                  </a:cubicBezTo>
                  <a:lnTo>
                    <a:pt x="1270000" y="6330950"/>
                  </a:lnTo>
                  <a:cubicBezTo>
                    <a:pt x="580390" y="6330950"/>
                    <a:pt x="19050" y="5769610"/>
                    <a:pt x="19050" y="5080000"/>
                  </a:cubicBezTo>
                  <a:lnTo>
                    <a:pt x="19050" y="1270000"/>
                  </a:lnTo>
                  <a:cubicBezTo>
                    <a:pt x="19050" y="580390"/>
                    <a:pt x="580390" y="19050"/>
                    <a:pt x="1270000" y="19050"/>
                  </a:cubicBezTo>
                  <a:lnTo>
                    <a:pt x="5080000" y="19050"/>
                  </a:lnTo>
                  <a:moveTo>
                    <a:pt x="5080000" y="0"/>
                  </a:moveTo>
                  <a:lnTo>
                    <a:pt x="1270000" y="0"/>
                  </a:lnTo>
                  <a:cubicBezTo>
                    <a:pt x="568960" y="0"/>
                    <a:pt x="0" y="568960"/>
                    <a:pt x="0" y="1270000"/>
                  </a:cubicBezTo>
                  <a:lnTo>
                    <a:pt x="0" y="5080000"/>
                  </a:lnTo>
                  <a:cubicBezTo>
                    <a:pt x="0" y="5781040"/>
                    <a:pt x="568960" y="6350000"/>
                    <a:pt x="1270000" y="6350000"/>
                  </a:cubicBezTo>
                  <a:lnTo>
                    <a:pt x="5080000" y="6350000"/>
                  </a:lnTo>
                  <a:cubicBezTo>
                    <a:pt x="5781040" y="6350000"/>
                    <a:pt x="6350000" y="5781040"/>
                    <a:pt x="6350000" y="5080000"/>
                  </a:cubicBezTo>
                  <a:lnTo>
                    <a:pt x="6350000" y="1270000"/>
                  </a:lnTo>
                  <a:cubicBezTo>
                    <a:pt x="6350000" y="568960"/>
                    <a:pt x="5781040" y="0"/>
                    <a:pt x="5080000" y="0"/>
                  </a:cubicBezTo>
                  <a:lnTo>
                    <a:pt x="5080000" y="0"/>
                  </a:lnTo>
                  <a:close/>
                </a:path>
              </a:pathLst>
            </a:custGeom>
            <a:solidFill>
              <a:srgbClr val="2CA0E2"/>
            </a:solidFill>
          </p:spPr>
        </p:sp>
      </p:grpSp>
      <p:sp>
        <p:nvSpPr>
          <p:cNvPr name="Freeform 19" id="19"/>
          <p:cNvSpPr/>
          <p:nvPr/>
        </p:nvSpPr>
        <p:spPr>
          <a:xfrm flipH="false" flipV="false" rot="0">
            <a:off x="3684905" y="1391081"/>
            <a:ext cx="12015886" cy="4049448"/>
          </a:xfrm>
          <a:custGeom>
            <a:avLst/>
            <a:gdLst/>
            <a:ahLst/>
            <a:cxnLst/>
            <a:rect r="r" b="b" t="t" l="l"/>
            <a:pathLst>
              <a:path h="4049448" w="12015886">
                <a:moveTo>
                  <a:pt x="0" y="0"/>
                </a:moveTo>
                <a:lnTo>
                  <a:pt x="12015886" y="0"/>
                </a:lnTo>
                <a:lnTo>
                  <a:pt x="12015886" y="4049448"/>
                </a:lnTo>
                <a:lnTo>
                  <a:pt x="0" y="4049448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189046" y="43959"/>
            <a:ext cx="17871572" cy="13471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991"/>
              </a:lnSpc>
            </a:pPr>
            <a:r>
              <a:rPr lang="en-US" sz="7851">
                <a:solidFill>
                  <a:srgbClr val="FFFFFF"/>
                </a:solidFill>
                <a:latin typeface="Neue Machina UltraBold"/>
              </a:rPr>
              <a:t>Good strike rate bowlers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89046" y="8182163"/>
            <a:ext cx="17871572" cy="10394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31"/>
              </a:lnSpc>
            </a:pPr>
            <a:r>
              <a:rPr lang="en-US" sz="5951">
                <a:solidFill>
                  <a:srgbClr val="FFFFFF"/>
                </a:solidFill>
                <a:latin typeface="Neue Machina UltraBold"/>
              </a:rPr>
              <a:t>High bids potential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8254082" y="7862699"/>
            <a:ext cx="1800766" cy="2242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40"/>
              </a:lnSpc>
            </a:pPr>
            <a:r>
              <a:rPr lang="en-US" sz="1314">
                <a:solidFill>
                  <a:srgbClr val="FFFFFF"/>
                </a:solidFill>
                <a:latin typeface="Montserrat Semi-Bold Bold"/>
              </a:rPr>
              <a:t>AJ Tye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2118346" y="7862699"/>
            <a:ext cx="1800766" cy="2242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40"/>
              </a:lnSpc>
            </a:pPr>
            <a:r>
              <a:rPr lang="en-US" sz="1314">
                <a:solidFill>
                  <a:srgbClr val="FFFFFF"/>
                </a:solidFill>
                <a:latin typeface="Montserrat Semi-Bold Bold"/>
              </a:rPr>
              <a:t>MA Starc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5700791" y="7862699"/>
            <a:ext cx="1800766" cy="2242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40"/>
              </a:lnSpc>
            </a:pPr>
            <a:r>
              <a:rPr lang="en-US" sz="1314">
                <a:solidFill>
                  <a:srgbClr val="FFFFFF"/>
                </a:solidFill>
                <a:latin typeface="Montserrat Semi-Bold Bold"/>
              </a:rPr>
              <a:t>SL Malinga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870782" y="7764880"/>
            <a:ext cx="1800766" cy="2242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40"/>
              </a:lnSpc>
            </a:pPr>
            <a:r>
              <a:rPr lang="en-US" sz="1314">
                <a:solidFill>
                  <a:srgbClr val="FFFFFF"/>
                </a:solidFill>
                <a:latin typeface="Montserrat Semi-Bold Bold"/>
              </a:rPr>
              <a:t>K Rabada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4344532" y="7862699"/>
            <a:ext cx="1800766" cy="2242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40"/>
              </a:lnSpc>
            </a:pPr>
            <a:r>
              <a:rPr lang="en-US" sz="1314">
                <a:solidFill>
                  <a:srgbClr val="FFFFFF"/>
                </a:solidFill>
                <a:latin typeface="Montserrat Semi-Bold Bold"/>
              </a:rPr>
              <a:t>DE Bollinger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478214" y="-4882840"/>
            <a:ext cx="9218676" cy="9218676"/>
          </a:xfrm>
          <a:custGeom>
            <a:avLst/>
            <a:gdLst/>
            <a:ahLst/>
            <a:cxnLst/>
            <a:rect r="r" b="b" t="t" l="l"/>
            <a:pathLst>
              <a:path h="9218676" w="9218676">
                <a:moveTo>
                  <a:pt x="0" y="0"/>
                </a:moveTo>
                <a:lnTo>
                  <a:pt x="9218676" y="0"/>
                </a:lnTo>
                <a:lnTo>
                  <a:pt x="9218676" y="9218677"/>
                </a:lnTo>
                <a:lnTo>
                  <a:pt x="0" y="92186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720443" y="-1551311"/>
            <a:ext cx="8685325" cy="8685325"/>
          </a:xfrm>
          <a:custGeom>
            <a:avLst/>
            <a:gdLst/>
            <a:ahLst/>
            <a:cxnLst/>
            <a:rect r="r" b="b" t="t" l="l"/>
            <a:pathLst>
              <a:path h="8685325" w="8685325">
                <a:moveTo>
                  <a:pt x="0" y="0"/>
                </a:moveTo>
                <a:lnTo>
                  <a:pt x="8685326" y="0"/>
                </a:lnTo>
                <a:lnTo>
                  <a:pt x="8685326" y="8685325"/>
                </a:lnTo>
                <a:lnTo>
                  <a:pt x="0" y="86853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247802" y="4806269"/>
            <a:ext cx="9218676" cy="9218676"/>
          </a:xfrm>
          <a:custGeom>
            <a:avLst/>
            <a:gdLst/>
            <a:ahLst/>
            <a:cxnLst/>
            <a:rect r="r" b="b" t="t" l="l"/>
            <a:pathLst>
              <a:path h="9218676" w="9218676">
                <a:moveTo>
                  <a:pt x="0" y="0"/>
                </a:moveTo>
                <a:lnTo>
                  <a:pt x="9218677" y="0"/>
                </a:lnTo>
                <a:lnTo>
                  <a:pt x="9218677" y="9218676"/>
                </a:lnTo>
                <a:lnTo>
                  <a:pt x="0" y="92186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899438" y="7474099"/>
            <a:ext cx="8685325" cy="8685325"/>
          </a:xfrm>
          <a:custGeom>
            <a:avLst/>
            <a:gdLst/>
            <a:ahLst/>
            <a:cxnLst/>
            <a:rect r="r" b="b" t="t" l="l"/>
            <a:pathLst>
              <a:path h="8685325" w="8685325">
                <a:moveTo>
                  <a:pt x="0" y="0"/>
                </a:moveTo>
                <a:lnTo>
                  <a:pt x="8685326" y="0"/>
                </a:lnTo>
                <a:lnTo>
                  <a:pt x="8685326" y="8685325"/>
                </a:lnTo>
                <a:lnTo>
                  <a:pt x="0" y="86853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869971" y="8535586"/>
            <a:ext cx="2778658" cy="2285446"/>
          </a:xfrm>
          <a:custGeom>
            <a:avLst/>
            <a:gdLst/>
            <a:ahLst/>
            <a:cxnLst/>
            <a:rect r="r" b="b" t="t" l="l"/>
            <a:pathLst>
              <a:path h="2285446" w="2778658">
                <a:moveTo>
                  <a:pt x="0" y="0"/>
                </a:moveTo>
                <a:lnTo>
                  <a:pt x="2778658" y="0"/>
                </a:lnTo>
                <a:lnTo>
                  <a:pt x="2778658" y="2285447"/>
                </a:lnTo>
                <a:lnTo>
                  <a:pt x="0" y="228544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0">
            <a:off x="14020057" y="-2331083"/>
            <a:ext cx="4903845" cy="5636604"/>
          </a:xfrm>
          <a:custGeom>
            <a:avLst/>
            <a:gdLst/>
            <a:ahLst/>
            <a:cxnLst/>
            <a:rect r="r" b="b" t="t" l="l"/>
            <a:pathLst>
              <a:path h="5636604" w="4903845">
                <a:moveTo>
                  <a:pt x="4903845" y="0"/>
                </a:moveTo>
                <a:lnTo>
                  <a:pt x="0" y="0"/>
                </a:lnTo>
                <a:lnTo>
                  <a:pt x="0" y="5636604"/>
                </a:lnTo>
                <a:lnTo>
                  <a:pt x="4903845" y="5636604"/>
                </a:lnTo>
                <a:lnTo>
                  <a:pt x="4903845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802374" y="3122503"/>
            <a:ext cx="8054767" cy="5999979"/>
          </a:xfrm>
          <a:custGeom>
            <a:avLst/>
            <a:gdLst/>
            <a:ahLst/>
            <a:cxnLst/>
            <a:rect r="r" b="b" t="t" l="l"/>
            <a:pathLst>
              <a:path h="5999979" w="8054767">
                <a:moveTo>
                  <a:pt x="0" y="0"/>
                </a:moveTo>
                <a:lnTo>
                  <a:pt x="8054767" y="0"/>
                </a:lnTo>
                <a:lnTo>
                  <a:pt x="8054767" y="5999979"/>
                </a:lnTo>
                <a:lnTo>
                  <a:pt x="0" y="599997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348164" y="344344"/>
            <a:ext cx="14230778" cy="11712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468"/>
              </a:lnSpc>
            </a:pPr>
            <a:r>
              <a:rPr lang="en-US" sz="6763">
                <a:solidFill>
                  <a:srgbClr val="FFFFFF"/>
                </a:solidFill>
                <a:latin typeface="Neue Machina UltraBold"/>
              </a:rPr>
              <a:t>ALL ROUNDER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48164" y="1837947"/>
            <a:ext cx="5775764" cy="954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789"/>
              </a:lnSpc>
            </a:pPr>
            <a:r>
              <a:rPr lang="en-US" sz="5563">
                <a:solidFill>
                  <a:srgbClr val="FFFFFF"/>
                </a:solidFill>
                <a:latin typeface="Neue Machina UltraBold"/>
              </a:rPr>
              <a:t>Query: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899438" y="1837947"/>
            <a:ext cx="5775764" cy="954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789"/>
              </a:lnSpc>
            </a:pPr>
            <a:r>
              <a:rPr lang="en-US" sz="5563">
                <a:solidFill>
                  <a:srgbClr val="FFFFFF"/>
                </a:solidFill>
                <a:latin typeface="Neue Machina UltraBold"/>
              </a:rPr>
              <a:t>RESULT: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01936" y="3084403"/>
            <a:ext cx="8742064" cy="66708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67"/>
              </a:lnSpc>
            </a:pPr>
            <a:r>
              <a:rPr lang="en-US" sz="2119">
                <a:solidFill>
                  <a:srgbClr val="FFFFFF"/>
                </a:solidFill>
                <a:latin typeface="Montserrat"/>
              </a:rPr>
              <a:t>SELECT</a:t>
            </a:r>
          </a:p>
          <a:p>
            <a:pPr>
              <a:lnSpc>
                <a:spcPts val="2967"/>
              </a:lnSpc>
            </a:pPr>
            <a:r>
              <a:rPr lang="en-US" sz="2119">
                <a:solidFill>
                  <a:srgbClr val="FFFFFF"/>
                </a:solidFill>
                <a:latin typeface="Montserrat"/>
              </a:rPr>
              <a:t> batsman,</a:t>
            </a:r>
          </a:p>
          <a:p>
            <a:pPr>
              <a:lnSpc>
                <a:spcPts val="2967"/>
              </a:lnSpc>
            </a:pPr>
            <a:r>
              <a:rPr lang="en-US" sz="2119">
                <a:solidFill>
                  <a:srgbClr val="FFFFFF"/>
                </a:solidFill>
                <a:latin typeface="Montserrat"/>
              </a:rPr>
              <a:t> round((SUM(batsman_runs)/COUNT(ball))*100,2) AS strike_rate,</a:t>
            </a:r>
          </a:p>
          <a:p>
            <a:pPr>
              <a:lnSpc>
                <a:spcPts val="2967"/>
              </a:lnSpc>
            </a:pPr>
            <a:r>
              <a:rPr lang="en-US" sz="2119">
                <a:solidFill>
                  <a:srgbClr val="FFFFFF"/>
                </a:solidFill>
                <a:latin typeface="Montserrat"/>
              </a:rPr>
              <a:t> bowler_strikeRate</a:t>
            </a:r>
          </a:p>
          <a:p>
            <a:pPr>
              <a:lnSpc>
                <a:spcPts val="2967"/>
              </a:lnSpc>
            </a:pPr>
            <a:r>
              <a:rPr lang="en-US" sz="2119">
                <a:solidFill>
                  <a:srgbClr val="FFFFFF"/>
                </a:solidFill>
                <a:latin typeface="Montserrat"/>
              </a:rPr>
              <a:t>FROM ipl_ball AS a</a:t>
            </a:r>
          </a:p>
          <a:p>
            <a:pPr>
              <a:lnSpc>
                <a:spcPts val="2967"/>
              </a:lnSpc>
            </a:pPr>
            <a:r>
              <a:rPr lang="en-US" sz="2119">
                <a:solidFill>
                  <a:srgbClr val="FFFFFF"/>
                </a:solidFill>
                <a:latin typeface="Montserrat"/>
              </a:rPr>
              <a:t>INNER JOIN(SELECT</a:t>
            </a:r>
          </a:p>
          <a:p>
            <a:pPr>
              <a:lnSpc>
                <a:spcPts val="2967"/>
              </a:lnSpc>
            </a:pPr>
            <a:r>
              <a:rPr lang="en-US" sz="2119">
                <a:solidFill>
                  <a:srgbClr val="FFFFFF"/>
                </a:solidFill>
                <a:latin typeface="Montserrat"/>
              </a:rPr>
              <a:t>    bowler,</a:t>
            </a:r>
          </a:p>
          <a:p>
            <a:pPr>
              <a:lnSpc>
                <a:spcPts val="2967"/>
              </a:lnSpc>
            </a:pPr>
            <a:r>
              <a:rPr lang="en-US" sz="2119">
                <a:solidFill>
                  <a:srgbClr val="FFFFFF"/>
                </a:solidFill>
                <a:latin typeface="Montserrat"/>
              </a:rPr>
              <a:t>    COUNT(bowler)/SUM(is_wicket) AS bowler_strikeRate</a:t>
            </a:r>
          </a:p>
          <a:p>
            <a:pPr>
              <a:lnSpc>
                <a:spcPts val="2967"/>
              </a:lnSpc>
            </a:pPr>
            <a:r>
              <a:rPr lang="en-US" sz="2119">
                <a:solidFill>
                  <a:srgbClr val="FFFFFF"/>
                </a:solidFill>
                <a:latin typeface="Montserrat"/>
              </a:rPr>
              <a:t>   FROM ipl_ball</a:t>
            </a:r>
          </a:p>
          <a:p>
            <a:pPr>
              <a:lnSpc>
                <a:spcPts val="2967"/>
              </a:lnSpc>
            </a:pPr>
            <a:r>
              <a:rPr lang="en-US" sz="2119">
                <a:solidFill>
                  <a:srgbClr val="FFFFFF"/>
                </a:solidFill>
                <a:latin typeface="Montserrat"/>
              </a:rPr>
              <a:t>   GROUP BY bowler</a:t>
            </a:r>
          </a:p>
          <a:p>
            <a:pPr>
              <a:lnSpc>
                <a:spcPts val="2967"/>
              </a:lnSpc>
            </a:pPr>
            <a:r>
              <a:rPr lang="en-US" sz="2119">
                <a:solidFill>
                  <a:srgbClr val="FFFFFF"/>
                </a:solidFill>
                <a:latin typeface="Montserrat"/>
              </a:rPr>
              <a:t>   HAVING COUNT(bowler)&gt;300</a:t>
            </a:r>
          </a:p>
          <a:p>
            <a:pPr>
              <a:lnSpc>
                <a:spcPts val="2967"/>
              </a:lnSpc>
            </a:pPr>
            <a:r>
              <a:rPr lang="en-US" sz="2119">
                <a:solidFill>
                  <a:srgbClr val="FFFFFF"/>
                </a:solidFill>
                <a:latin typeface="Montserrat"/>
              </a:rPr>
              <a:t>   ORDER BY bowler_strikeRate ASC) AS b</a:t>
            </a:r>
          </a:p>
          <a:p>
            <a:pPr>
              <a:lnSpc>
                <a:spcPts val="2967"/>
              </a:lnSpc>
            </a:pPr>
            <a:r>
              <a:rPr lang="en-US" sz="2119">
                <a:solidFill>
                  <a:srgbClr val="FFFFFF"/>
                </a:solidFill>
                <a:latin typeface="Montserrat"/>
              </a:rPr>
              <a:t>ON a.batsman=b.bowler</a:t>
            </a:r>
          </a:p>
          <a:p>
            <a:pPr>
              <a:lnSpc>
                <a:spcPts val="2967"/>
              </a:lnSpc>
            </a:pPr>
            <a:r>
              <a:rPr lang="en-US" sz="2119">
                <a:solidFill>
                  <a:srgbClr val="FFFFFF"/>
                </a:solidFill>
                <a:latin typeface="Montserrat"/>
              </a:rPr>
              <a:t>WHERE extras_type='NA'</a:t>
            </a:r>
          </a:p>
          <a:p>
            <a:pPr>
              <a:lnSpc>
                <a:spcPts val="2967"/>
              </a:lnSpc>
            </a:pPr>
            <a:r>
              <a:rPr lang="en-US" sz="2119">
                <a:solidFill>
                  <a:srgbClr val="FFFFFF"/>
                </a:solidFill>
                <a:latin typeface="Montserrat"/>
              </a:rPr>
              <a:t>GROUP BY batsman,bowler_strikeRate</a:t>
            </a:r>
          </a:p>
          <a:p>
            <a:pPr>
              <a:lnSpc>
                <a:spcPts val="2967"/>
              </a:lnSpc>
            </a:pPr>
            <a:r>
              <a:rPr lang="en-US" sz="2119">
                <a:solidFill>
                  <a:srgbClr val="FFFFFF"/>
                </a:solidFill>
                <a:latin typeface="Montserrat"/>
              </a:rPr>
              <a:t>HAVING COUNT(ball)&gt;500</a:t>
            </a:r>
          </a:p>
          <a:p>
            <a:pPr>
              <a:lnSpc>
                <a:spcPts val="2967"/>
              </a:lnSpc>
            </a:pPr>
            <a:r>
              <a:rPr lang="en-US" sz="2119">
                <a:solidFill>
                  <a:srgbClr val="FFFFFF"/>
                </a:solidFill>
                <a:latin typeface="Montserrat"/>
              </a:rPr>
              <a:t>ORDER BY strike_rate DESC, bowler_strikeRate ASC</a:t>
            </a:r>
          </a:p>
          <a:p>
            <a:pPr>
              <a:lnSpc>
                <a:spcPts val="2967"/>
              </a:lnSpc>
            </a:pPr>
            <a:r>
              <a:rPr lang="en-US" sz="2119">
                <a:solidFill>
                  <a:srgbClr val="FFFFFF"/>
                </a:solidFill>
                <a:latin typeface="Montserrat"/>
              </a:rPr>
              <a:t>LIMIT 10;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168384" y="-2084520"/>
            <a:ext cx="8831880" cy="8831880"/>
          </a:xfrm>
          <a:custGeom>
            <a:avLst/>
            <a:gdLst/>
            <a:ahLst/>
            <a:cxnLst/>
            <a:rect r="r" b="b" t="t" l="l"/>
            <a:pathLst>
              <a:path h="8831880" w="8831880">
                <a:moveTo>
                  <a:pt x="0" y="0"/>
                </a:moveTo>
                <a:lnTo>
                  <a:pt x="8831880" y="0"/>
                </a:lnTo>
                <a:lnTo>
                  <a:pt x="8831880" y="8831880"/>
                </a:lnTo>
                <a:lnTo>
                  <a:pt x="0" y="88318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018729" y="196359"/>
            <a:ext cx="6511191" cy="11280306"/>
          </a:xfrm>
          <a:custGeom>
            <a:avLst/>
            <a:gdLst/>
            <a:ahLst/>
            <a:cxnLst/>
            <a:rect r="r" b="b" t="t" l="l"/>
            <a:pathLst>
              <a:path h="11280306" w="6511191">
                <a:moveTo>
                  <a:pt x="0" y="0"/>
                </a:moveTo>
                <a:lnTo>
                  <a:pt x="6511190" y="0"/>
                </a:lnTo>
                <a:lnTo>
                  <a:pt x="6511190" y="11280306"/>
                </a:lnTo>
                <a:lnTo>
                  <a:pt x="0" y="112803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6862" t="0" r="-66382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5700791" y="5836512"/>
            <a:ext cx="1821695" cy="1821695"/>
            <a:chOff x="0" y="0"/>
            <a:chExt cx="6350000" cy="6350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5080000" y="6350000"/>
                  </a:moveTo>
                  <a:lnTo>
                    <a:pt x="1270000" y="6350000"/>
                  </a:lnTo>
                  <a:cubicBezTo>
                    <a:pt x="568960" y="6350000"/>
                    <a:pt x="0" y="5781040"/>
                    <a:pt x="0" y="5080000"/>
                  </a:cubicBezTo>
                  <a:lnTo>
                    <a:pt x="0" y="1270000"/>
                  </a:lnTo>
                  <a:cubicBezTo>
                    <a:pt x="0" y="568960"/>
                    <a:pt x="568960" y="0"/>
                    <a:pt x="1270000" y="0"/>
                  </a:cubicBezTo>
                  <a:lnTo>
                    <a:pt x="5080000" y="0"/>
                  </a:lnTo>
                  <a:cubicBezTo>
                    <a:pt x="5781040" y="0"/>
                    <a:pt x="6350000" y="568960"/>
                    <a:pt x="6350000" y="1270000"/>
                  </a:cubicBezTo>
                  <a:lnTo>
                    <a:pt x="6350000" y="5080000"/>
                  </a:lnTo>
                  <a:cubicBezTo>
                    <a:pt x="6350000" y="5781040"/>
                    <a:pt x="5781040" y="6350000"/>
                    <a:pt x="5080000" y="6350000"/>
                  </a:cubicBezTo>
                  <a:close/>
                </a:path>
              </a:pathLst>
            </a:custGeom>
            <a:blipFill>
              <a:blip r:embed="rId6"/>
              <a:stretch>
                <a:fillRect l="0" t="-20000" r="0" b="-2000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5080000" y="19050"/>
                  </a:moveTo>
                  <a:cubicBezTo>
                    <a:pt x="5769610" y="19050"/>
                    <a:pt x="6330950" y="580390"/>
                    <a:pt x="6330950" y="1270000"/>
                  </a:cubicBezTo>
                  <a:lnTo>
                    <a:pt x="6330950" y="5080000"/>
                  </a:lnTo>
                  <a:cubicBezTo>
                    <a:pt x="6330950" y="5769610"/>
                    <a:pt x="5769610" y="6330950"/>
                    <a:pt x="5080000" y="6330950"/>
                  </a:cubicBezTo>
                  <a:lnTo>
                    <a:pt x="1270000" y="6330950"/>
                  </a:lnTo>
                  <a:cubicBezTo>
                    <a:pt x="580390" y="6330950"/>
                    <a:pt x="19050" y="5769610"/>
                    <a:pt x="19050" y="5080000"/>
                  </a:cubicBezTo>
                  <a:lnTo>
                    <a:pt x="19050" y="1270000"/>
                  </a:lnTo>
                  <a:cubicBezTo>
                    <a:pt x="19050" y="580390"/>
                    <a:pt x="580390" y="19050"/>
                    <a:pt x="1270000" y="19050"/>
                  </a:cubicBezTo>
                  <a:lnTo>
                    <a:pt x="5080000" y="19050"/>
                  </a:lnTo>
                  <a:moveTo>
                    <a:pt x="5080000" y="0"/>
                  </a:moveTo>
                  <a:lnTo>
                    <a:pt x="1270000" y="0"/>
                  </a:lnTo>
                  <a:cubicBezTo>
                    <a:pt x="568960" y="0"/>
                    <a:pt x="0" y="568960"/>
                    <a:pt x="0" y="1270000"/>
                  </a:cubicBezTo>
                  <a:lnTo>
                    <a:pt x="0" y="5080000"/>
                  </a:lnTo>
                  <a:cubicBezTo>
                    <a:pt x="0" y="5781040"/>
                    <a:pt x="568960" y="6350000"/>
                    <a:pt x="1270000" y="6350000"/>
                  </a:cubicBezTo>
                  <a:lnTo>
                    <a:pt x="5080000" y="6350000"/>
                  </a:lnTo>
                  <a:cubicBezTo>
                    <a:pt x="5781040" y="6350000"/>
                    <a:pt x="6350000" y="5781040"/>
                    <a:pt x="6350000" y="5080000"/>
                  </a:cubicBezTo>
                  <a:lnTo>
                    <a:pt x="6350000" y="1270000"/>
                  </a:lnTo>
                  <a:cubicBezTo>
                    <a:pt x="6350000" y="568960"/>
                    <a:pt x="5781040" y="0"/>
                    <a:pt x="5080000" y="0"/>
                  </a:cubicBezTo>
                  <a:lnTo>
                    <a:pt x="5080000" y="0"/>
                  </a:lnTo>
                  <a:close/>
                </a:path>
              </a:pathLst>
            </a:custGeom>
            <a:solidFill>
              <a:srgbClr val="2CA0E2"/>
            </a:solid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3688967" y="1310077"/>
            <a:ext cx="10871730" cy="4231160"/>
          </a:xfrm>
          <a:custGeom>
            <a:avLst/>
            <a:gdLst/>
            <a:ahLst/>
            <a:cxnLst/>
            <a:rect r="r" b="b" t="t" l="l"/>
            <a:pathLst>
              <a:path h="4231160" w="10871730">
                <a:moveTo>
                  <a:pt x="0" y="0"/>
                </a:moveTo>
                <a:lnTo>
                  <a:pt x="10871730" y="0"/>
                </a:lnTo>
                <a:lnTo>
                  <a:pt x="10871730" y="4231160"/>
                </a:lnTo>
                <a:lnTo>
                  <a:pt x="0" y="423116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4430257" y="5836512"/>
            <a:ext cx="1821695" cy="1821695"/>
            <a:chOff x="0" y="0"/>
            <a:chExt cx="6350000" cy="635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5080000" y="6350000"/>
                  </a:moveTo>
                  <a:lnTo>
                    <a:pt x="1270000" y="6350000"/>
                  </a:lnTo>
                  <a:cubicBezTo>
                    <a:pt x="568960" y="6350000"/>
                    <a:pt x="0" y="5781040"/>
                    <a:pt x="0" y="5080000"/>
                  </a:cubicBezTo>
                  <a:lnTo>
                    <a:pt x="0" y="1270000"/>
                  </a:lnTo>
                  <a:cubicBezTo>
                    <a:pt x="0" y="568960"/>
                    <a:pt x="568960" y="0"/>
                    <a:pt x="1270000" y="0"/>
                  </a:cubicBezTo>
                  <a:lnTo>
                    <a:pt x="5080000" y="0"/>
                  </a:lnTo>
                  <a:cubicBezTo>
                    <a:pt x="5781040" y="0"/>
                    <a:pt x="6350000" y="568960"/>
                    <a:pt x="6350000" y="1270000"/>
                  </a:cubicBezTo>
                  <a:lnTo>
                    <a:pt x="6350000" y="5080000"/>
                  </a:lnTo>
                  <a:cubicBezTo>
                    <a:pt x="6350000" y="5781040"/>
                    <a:pt x="5781040" y="6350000"/>
                    <a:pt x="5080000" y="6350000"/>
                  </a:cubicBez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5080000" y="19050"/>
                  </a:moveTo>
                  <a:cubicBezTo>
                    <a:pt x="5769610" y="19050"/>
                    <a:pt x="6330950" y="580390"/>
                    <a:pt x="6330950" y="1270000"/>
                  </a:cubicBezTo>
                  <a:lnTo>
                    <a:pt x="6330950" y="5080000"/>
                  </a:lnTo>
                  <a:cubicBezTo>
                    <a:pt x="6330950" y="5769610"/>
                    <a:pt x="5769610" y="6330950"/>
                    <a:pt x="5080000" y="6330950"/>
                  </a:cubicBezTo>
                  <a:lnTo>
                    <a:pt x="1270000" y="6330950"/>
                  </a:lnTo>
                  <a:cubicBezTo>
                    <a:pt x="580390" y="6330950"/>
                    <a:pt x="19050" y="5769610"/>
                    <a:pt x="19050" y="5080000"/>
                  </a:cubicBezTo>
                  <a:lnTo>
                    <a:pt x="19050" y="1270000"/>
                  </a:lnTo>
                  <a:cubicBezTo>
                    <a:pt x="19050" y="580390"/>
                    <a:pt x="580390" y="19050"/>
                    <a:pt x="1270000" y="19050"/>
                  </a:cubicBezTo>
                  <a:lnTo>
                    <a:pt x="5080000" y="19050"/>
                  </a:lnTo>
                  <a:moveTo>
                    <a:pt x="5080000" y="0"/>
                  </a:moveTo>
                  <a:lnTo>
                    <a:pt x="1270000" y="0"/>
                  </a:lnTo>
                  <a:cubicBezTo>
                    <a:pt x="568960" y="0"/>
                    <a:pt x="0" y="568960"/>
                    <a:pt x="0" y="1270000"/>
                  </a:cubicBezTo>
                  <a:lnTo>
                    <a:pt x="0" y="5080000"/>
                  </a:lnTo>
                  <a:cubicBezTo>
                    <a:pt x="0" y="5781040"/>
                    <a:pt x="568960" y="6350000"/>
                    <a:pt x="1270000" y="6350000"/>
                  </a:cubicBezTo>
                  <a:lnTo>
                    <a:pt x="5080000" y="6350000"/>
                  </a:lnTo>
                  <a:cubicBezTo>
                    <a:pt x="5781040" y="6350000"/>
                    <a:pt x="6350000" y="5781040"/>
                    <a:pt x="6350000" y="5080000"/>
                  </a:cubicBezTo>
                  <a:lnTo>
                    <a:pt x="6350000" y="1270000"/>
                  </a:lnTo>
                  <a:cubicBezTo>
                    <a:pt x="6350000" y="568960"/>
                    <a:pt x="5781040" y="0"/>
                    <a:pt x="5080000" y="0"/>
                  </a:cubicBezTo>
                  <a:lnTo>
                    <a:pt x="5080000" y="0"/>
                  </a:lnTo>
                  <a:close/>
                </a:path>
              </a:pathLst>
            </a:custGeom>
            <a:solidFill>
              <a:srgbClr val="2CA0E2"/>
            </a:solidFill>
          </p:spPr>
        </p:sp>
      </p:grp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1177430" y="5771122"/>
            <a:ext cx="1821695" cy="1821695"/>
            <a:chOff x="0" y="0"/>
            <a:chExt cx="6350000" cy="63500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5080000" y="6350000"/>
                  </a:moveTo>
                  <a:lnTo>
                    <a:pt x="1270000" y="6350000"/>
                  </a:lnTo>
                  <a:cubicBezTo>
                    <a:pt x="568960" y="6350000"/>
                    <a:pt x="0" y="5781040"/>
                    <a:pt x="0" y="5080000"/>
                  </a:cubicBezTo>
                  <a:lnTo>
                    <a:pt x="0" y="1270000"/>
                  </a:lnTo>
                  <a:cubicBezTo>
                    <a:pt x="0" y="568960"/>
                    <a:pt x="568960" y="0"/>
                    <a:pt x="1270000" y="0"/>
                  </a:cubicBezTo>
                  <a:lnTo>
                    <a:pt x="5080000" y="0"/>
                  </a:lnTo>
                  <a:cubicBezTo>
                    <a:pt x="5781040" y="0"/>
                    <a:pt x="6350000" y="568960"/>
                    <a:pt x="6350000" y="1270000"/>
                  </a:cubicBezTo>
                  <a:lnTo>
                    <a:pt x="6350000" y="5080000"/>
                  </a:lnTo>
                  <a:cubicBezTo>
                    <a:pt x="6350000" y="5781040"/>
                    <a:pt x="5781040" y="6350000"/>
                    <a:pt x="5080000" y="6350000"/>
                  </a:cubicBezTo>
                  <a:close/>
                </a:path>
              </a:pathLst>
            </a:custGeom>
            <a:blipFill>
              <a:blip r:embed="rId9"/>
              <a:stretch>
                <a:fillRect l="0" t="0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5080000" y="19050"/>
                  </a:moveTo>
                  <a:cubicBezTo>
                    <a:pt x="5769610" y="19050"/>
                    <a:pt x="6330950" y="580390"/>
                    <a:pt x="6330950" y="1270000"/>
                  </a:cubicBezTo>
                  <a:lnTo>
                    <a:pt x="6330950" y="5080000"/>
                  </a:lnTo>
                  <a:cubicBezTo>
                    <a:pt x="6330950" y="5769610"/>
                    <a:pt x="5769610" y="6330950"/>
                    <a:pt x="5080000" y="6330950"/>
                  </a:cubicBezTo>
                  <a:lnTo>
                    <a:pt x="1270000" y="6330950"/>
                  </a:lnTo>
                  <a:cubicBezTo>
                    <a:pt x="580390" y="6330950"/>
                    <a:pt x="19050" y="5769610"/>
                    <a:pt x="19050" y="5080000"/>
                  </a:cubicBezTo>
                  <a:lnTo>
                    <a:pt x="19050" y="1270000"/>
                  </a:lnTo>
                  <a:cubicBezTo>
                    <a:pt x="19050" y="580390"/>
                    <a:pt x="580390" y="19050"/>
                    <a:pt x="1270000" y="19050"/>
                  </a:cubicBezTo>
                  <a:lnTo>
                    <a:pt x="5080000" y="19050"/>
                  </a:lnTo>
                  <a:moveTo>
                    <a:pt x="5080000" y="0"/>
                  </a:moveTo>
                  <a:lnTo>
                    <a:pt x="1270000" y="0"/>
                  </a:lnTo>
                  <a:cubicBezTo>
                    <a:pt x="568960" y="0"/>
                    <a:pt x="0" y="568960"/>
                    <a:pt x="0" y="1270000"/>
                  </a:cubicBezTo>
                  <a:lnTo>
                    <a:pt x="0" y="5080000"/>
                  </a:lnTo>
                  <a:cubicBezTo>
                    <a:pt x="0" y="5781040"/>
                    <a:pt x="568960" y="6350000"/>
                    <a:pt x="1270000" y="6350000"/>
                  </a:cubicBezTo>
                  <a:lnTo>
                    <a:pt x="5080000" y="6350000"/>
                  </a:lnTo>
                  <a:cubicBezTo>
                    <a:pt x="5781040" y="6350000"/>
                    <a:pt x="6350000" y="5781040"/>
                    <a:pt x="6350000" y="5080000"/>
                  </a:cubicBezTo>
                  <a:lnTo>
                    <a:pt x="6350000" y="1270000"/>
                  </a:lnTo>
                  <a:cubicBezTo>
                    <a:pt x="6350000" y="568960"/>
                    <a:pt x="5781040" y="0"/>
                    <a:pt x="5080000" y="0"/>
                  </a:cubicBezTo>
                  <a:lnTo>
                    <a:pt x="5080000" y="0"/>
                  </a:lnTo>
                  <a:close/>
                </a:path>
              </a:pathLst>
            </a:custGeom>
            <a:solidFill>
              <a:srgbClr val="2CA0E2"/>
            </a:solidFill>
          </p:spPr>
        </p:sp>
      </p:grpSp>
      <p:grpSp>
        <p:nvGrpSpPr>
          <p:cNvPr name="Group 14" id="14"/>
          <p:cNvGrpSpPr>
            <a:grpSpLocks noChangeAspect="true"/>
          </p:cNvGrpSpPr>
          <p:nvPr/>
        </p:nvGrpSpPr>
        <p:grpSpPr>
          <a:xfrm rot="0">
            <a:off x="8233152" y="5836512"/>
            <a:ext cx="1821695" cy="1821695"/>
            <a:chOff x="0" y="0"/>
            <a:chExt cx="6350000" cy="63500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5080000" y="6350000"/>
                  </a:moveTo>
                  <a:lnTo>
                    <a:pt x="1270000" y="6350000"/>
                  </a:lnTo>
                  <a:cubicBezTo>
                    <a:pt x="568960" y="6350000"/>
                    <a:pt x="0" y="5781040"/>
                    <a:pt x="0" y="5080000"/>
                  </a:cubicBezTo>
                  <a:lnTo>
                    <a:pt x="0" y="1270000"/>
                  </a:lnTo>
                  <a:cubicBezTo>
                    <a:pt x="0" y="568960"/>
                    <a:pt x="568960" y="0"/>
                    <a:pt x="1270000" y="0"/>
                  </a:cubicBezTo>
                  <a:lnTo>
                    <a:pt x="5080000" y="0"/>
                  </a:lnTo>
                  <a:cubicBezTo>
                    <a:pt x="5781040" y="0"/>
                    <a:pt x="6350000" y="568960"/>
                    <a:pt x="6350000" y="1270000"/>
                  </a:cubicBezTo>
                  <a:lnTo>
                    <a:pt x="6350000" y="5080000"/>
                  </a:lnTo>
                  <a:cubicBezTo>
                    <a:pt x="6350000" y="5781040"/>
                    <a:pt x="5781040" y="6350000"/>
                    <a:pt x="5080000" y="6350000"/>
                  </a:cubicBezTo>
                  <a:close/>
                </a:path>
              </a:pathLst>
            </a:custGeom>
            <a:blipFill>
              <a:blip r:embed="rId10"/>
              <a:stretch>
                <a:fillRect l="-19109" t="0" r="-19109" b="0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5080000" y="19050"/>
                  </a:moveTo>
                  <a:cubicBezTo>
                    <a:pt x="5769610" y="19050"/>
                    <a:pt x="6330950" y="580390"/>
                    <a:pt x="6330950" y="1270000"/>
                  </a:cubicBezTo>
                  <a:lnTo>
                    <a:pt x="6330950" y="5080000"/>
                  </a:lnTo>
                  <a:cubicBezTo>
                    <a:pt x="6330950" y="5769610"/>
                    <a:pt x="5769610" y="6330950"/>
                    <a:pt x="5080000" y="6330950"/>
                  </a:cubicBezTo>
                  <a:lnTo>
                    <a:pt x="1270000" y="6330950"/>
                  </a:lnTo>
                  <a:cubicBezTo>
                    <a:pt x="580390" y="6330950"/>
                    <a:pt x="19050" y="5769610"/>
                    <a:pt x="19050" y="5080000"/>
                  </a:cubicBezTo>
                  <a:lnTo>
                    <a:pt x="19050" y="1270000"/>
                  </a:lnTo>
                  <a:cubicBezTo>
                    <a:pt x="19050" y="580390"/>
                    <a:pt x="580390" y="19050"/>
                    <a:pt x="1270000" y="19050"/>
                  </a:cubicBezTo>
                  <a:lnTo>
                    <a:pt x="5080000" y="19050"/>
                  </a:lnTo>
                  <a:moveTo>
                    <a:pt x="5080000" y="0"/>
                  </a:moveTo>
                  <a:lnTo>
                    <a:pt x="1270000" y="0"/>
                  </a:lnTo>
                  <a:cubicBezTo>
                    <a:pt x="568960" y="0"/>
                    <a:pt x="0" y="568960"/>
                    <a:pt x="0" y="1270000"/>
                  </a:cubicBezTo>
                  <a:lnTo>
                    <a:pt x="0" y="5080000"/>
                  </a:lnTo>
                  <a:cubicBezTo>
                    <a:pt x="0" y="5781040"/>
                    <a:pt x="568960" y="6350000"/>
                    <a:pt x="1270000" y="6350000"/>
                  </a:cubicBezTo>
                  <a:lnTo>
                    <a:pt x="5080000" y="6350000"/>
                  </a:lnTo>
                  <a:cubicBezTo>
                    <a:pt x="5781040" y="6350000"/>
                    <a:pt x="6350000" y="5781040"/>
                    <a:pt x="6350000" y="5080000"/>
                  </a:cubicBezTo>
                  <a:lnTo>
                    <a:pt x="6350000" y="1270000"/>
                  </a:lnTo>
                  <a:cubicBezTo>
                    <a:pt x="6350000" y="568960"/>
                    <a:pt x="5781040" y="0"/>
                    <a:pt x="5080000" y="0"/>
                  </a:cubicBezTo>
                  <a:lnTo>
                    <a:pt x="5080000" y="0"/>
                  </a:lnTo>
                  <a:close/>
                </a:path>
              </a:pathLst>
            </a:custGeom>
            <a:solidFill>
              <a:srgbClr val="2CA0E2"/>
            </a:solidFill>
          </p:spPr>
        </p:sp>
      </p:grpSp>
      <p:grpSp>
        <p:nvGrpSpPr>
          <p:cNvPr name="Group 17" id="17"/>
          <p:cNvGrpSpPr>
            <a:grpSpLocks noChangeAspect="true"/>
          </p:cNvGrpSpPr>
          <p:nvPr/>
        </p:nvGrpSpPr>
        <p:grpSpPr>
          <a:xfrm rot="0">
            <a:off x="11966972" y="5803175"/>
            <a:ext cx="1821695" cy="1821695"/>
            <a:chOff x="0" y="0"/>
            <a:chExt cx="6350000" cy="63500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5080000" y="6350000"/>
                  </a:moveTo>
                  <a:lnTo>
                    <a:pt x="1270000" y="6350000"/>
                  </a:lnTo>
                  <a:cubicBezTo>
                    <a:pt x="568960" y="6350000"/>
                    <a:pt x="0" y="5781040"/>
                    <a:pt x="0" y="5080000"/>
                  </a:cubicBezTo>
                  <a:lnTo>
                    <a:pt x="0" y="1270000"/>
                  </a:lnTo>
                  <a:cubicBezTo>
                    <a:pt x="0" y="568960"/>
                    <a:pt x="568960" y="0"/>
                    <a:pt x="1270000" y="0"/>
                  </a:cubicBezTo>
                  <a:lnTo>
                    <a:pt x="5080000" y="0"/>
                  </a:lnTo>
                  <a:cubicBezTo>
                    <a:pt x="5781040" y="0"/>
                    <a:pt x="6350000" y="568960"/>
                    <a:pt x="6350000" y="1270000"/>
                  </a:cubicBezTo>
                  <a:lnTo>
                    <a:pt x="6350000" y="5080000"/>
                  </a:lnTo>
                  <a:cubicBezTo>
                    <a:pt x="6350000" y="5781040"/>
                    <a:pt x="5781040" y="6350000"/>
                    <a:pt x="5080000" y="6350000"/>
                  </a:cubicBezTo>
                  <a:close/>
                </a:path>
              </a:pathLst>
            </a:custGeom>
            <a:blipFill>
              <a:blip r:embed="rId11"/>
              <a:stretch>
                <a:fillRect l="0" t="-1130" r="0" b="-1130"/>
              </a:stretch>
            </a:blip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5080000" y="19050"/>
                  </a:moveTo>
                  <a:cubicBezTo>
                    <a:pt x="5769610" y="19050"/>
                    <a:pt x="6330950" y="580390"/>
                    <a:pt x="6330950" y="1270000"/>
                  </a:cubicBezTo>
                  <a:lnTo>
                    <a:pt x="6330950" y="5080000"/>
                  </a:lnTo>
                  <a:cubicBezTo>
                    <a:pt x="6330950" y="5769610"/>
                    <a:pt x="5769610" y="6330950"/>
                    <a:pt x="5080000" y="6330950"/>
                  </a:cubicBezTo>
                  <a:lnTo>
                    <a:pt x="1270000" y="6330950"/>
                  </a:lnTo>
                  <a:cubicBezTo>
                    <a:pt x="580390" y="6330950"/>
                    <a:pt x="19050" y="5769610"/>
                    <a:pt x="19050" y="5080000"/>
                  </a:cubicBezTo>
                  <a:lnTo>
                    <a:pt x="19050" y="1270000"/>
                  </a:lnTo>
                  <a:cubicBezTo>
                    <a:pt x="19050" y="580390"/>
                    <a:pt x="580390" y="19050"/>
                    <a:pt x="1270000" y="19050"/>
                  </a:cubicBezTo>
                  <a:lnTo>
                    <a:pt x="5080000" y="19050"/>
                  </a:lnTo>
                  <a:moveTo>
                    <a:pt x="5080000" y="0"/>
                  </a:moveTo>
                  <a:lnTo>
                    <a:pt x="1270000" y="0"/>
                  </a:lnTo>
                  <a:cubicBezTo>
                    <a:pt x="568960" y="0"/>
                    <a:pt x="0" y="568960"/>
                    <a:pt x="0" y="1270000"/>
                  </a:cubicBezTo>
                  <a:lnTo>
                    <a:pt x="0" y="5080000"/>
                  </a:lnTo>
                  <a:cubicBezTo>
                    <a:pt x="0" y="5781040"/>
                    <a:pt x="568960" y="6350000"/>
                    <a:pt x="1270000" y="6350000"/>
                  </a:cubicBezTo>
                  <a:lnTo>
                    <a:pt x="5080000" y="6350000"/>
                  </a:lnTo>
                  <a:cubicBezTo>
                    <a:pt x="5781040" y="6350000"/>
                    <a:pt x="6350000" y="5781040"/>
                    <a:pt x="6350000" y="5080000"/>
                  </a:cubicBezTo>
                  <a:lnTo>
                    <a:pt x="6350000" y="1270000"/>
                  </a:lnTo>
                  <a:cubicBezTo>
                    <a:pt x="6350000" y="568960"/>
                    <a:pt x="5781040" y="0"/>
                    <a:pt x="5080000" y="0"/>
                  </a:cubicBezTo>
                  <a:lnTo>
                    <a:pt x="5080000" y="0"/>
                  </a:lnTo>
                  <a:close/>
                </a:path>
              </a:pathLst>
            </a:custGeom>
            <a:solidFill>
              <a:srgbClr val="2CA0E2"/>
            </a:solidFill>
          </p:spPr>
        </p:sp>
      </p:grpSp>
      <p:sp>
        <p:nvSpPr>
          <p:cNvPr name="TextBox 20" id="20"/>
          <p:cNvSpPr txBox="true"/>
          <p:nvPr/>
        </p:nvSpPr>
        <p:spPr>
          <a:xfrm rot="0">
            <a:off x="189046" y="43959"/>
            <a:ext cx="17871572" cy="13471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991"/>
              </a:lnSpc>
            </a:pPr>
            <a:r>
              <a:rPr lang="en-US" sz="7851">
                <a:solidFill>
                  <a:srgbClr val="FFFFFF"/>
                </a:solidFill>
                <a:latin typeface="Neue Machina UltraBold"/>
              </a:rPr>
              <a:t>ALL ROUNDER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89046" y="8182163"/>
            <a:ext cx="17871572" cy="10394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31"/>
              </a:lnSpc>
            </a:pPr>
            <a:r>
              <a:rPr lang="en-US" sz="5951">
                <a:solidFill>
                  <a:srgbClr val="FFFFFF"/>
                </a:solidFill>
                <a:latin typeface="Neue Machina UltraBold"/>
              </a:rPr>
              <a:t>High bids potential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5700791" y="7862699"/>
            <a:ext cx="1800766" cy="2242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40"/>
              </a:lnSpc>
            </a:pPr>
            <a:r>
              <a:rPr lang="en-US" sz="1314">
                <a:solidFill>
                  <a:srgbClr val="FFFFFF"/>
                </a:solidFill>
                <a:latin typeface="Montserrat Semi-Bold Bold"/>
              </a:rPr>
              <a:t>KA Pollard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4451187" y="7862699"/>
            <a:ext cx="1800766" cy="2242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40"/>
              </a:lnSpc>
            </a:pPr>
            <a:r>
              <a:rPr lang="en-US" sz="1314">
                <a:solidFill>
                  <a:srgbClr val="FFFFFF"/>
                </a:solidFill>
                <a:latin typeface="Montserrat Semi-Bold Bold"/>
              </a:rPr>
              <a:t>SP Narine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028700" y="7862699"/>
            <a:ext cx="1800766" cy="2242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40"/>
              </a:lnSpc>
            </a:pPr>
            <a:r>
              <a:rPr lang="en-US" sz="1314">
                <a:solidFill>
                  <a:srgbClr val="FFFFFF"/>
                </a:solidFill>
                <a:latin typeface="Montserrat Semi-Bold Bold"/>
              </a:rPr>
              <a:t>AD Russell 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8254082" y="7862699"/>
            <a:ext cx="1800766" cy="2242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40"/>
              </a:lnSpc>
            </a:pPr>
            <a:r>
              <a:rPr lang="en-US" sz="1314">
                <a:solidFill>
                  <a:srgbClr val="FFFFFF"/>
                </a:solidFill>
                <a:latin typeface="Montserrat Semi-Bold Bold"/>
              </a:rPr>
              <a:t>HH Pandya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1966972" y="7829362"/>
            <a:ext cx="1800766" cy="2242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40"/>
              </a:lnSpc>
            </a:pPr>
            <a:r>
              <a:rPr lang="en-US" sz="1314">
                <a:solidFill>
                  <a:srgbClr val="FFFFFF"/>
                </a:solidFill>
                <a:latin typeface="Montserrat Semi-Bold Bold"/>
              </a:rPr>
              <a:t>GJ Maxwell 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478214" y="-4882840"/>
            <a:ext cx="9218676" cy="9218676"/>
          </a:xfrm>
          <a:custGeom>
            <a:avLst/>
            <a:gdLst/>
            <a:ahLst/>
            <a:cxnLst/>
            <a:rect r="r" b="b" t="t" l="l"/>
            <a:pathLst>
              <a:path h="9218676" w="9218676">
                <a:moveTo>
                  <a:pt x="0" y="0"/>
                </a:moveTo>
                <a:lnTo>
                  <a:pt x="9218676" y="0"/>
                </a:lnTo>
                <a:lnTo>
                  <a:pt x="9218676" y="9218677"/>
                </a:lnTo>
                <a:lnTo>
                  <a:pt x="0" y="92186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720443" y="-1551311"/>
            <a:ext cx="8685325" cy="8685325"/>
          </a:xfrm>
          <a:custGeom>
            <a:avLst/>
            <a:gdLst/>
            <a:ahLst/>
            <a:cxnLst/>
            <a:rect r="r" b="b" t="t" l="l"/>
            <a:pathLst>
              <a:path h="8685325" w="8685325">
                <a:moveTo>
                  <a:pt x="0" y="0"/>
                </a:moveTo>
                <a:lnTo>
                  <a:pt x="8685326" y="0"/>
                </a:lnTo>
                <a:lnTo>
                  <a:pt x="8685326" y="8685325"/>
                </a:lnTo>
                <a:lnTo>
                  <a:pt x="0" y="86853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247802" y="4806269"/>
            <a:ext cx="9218676" cy="9218676"/>
          </a:xfrm>
          <a:custGeom>
            <a:avLst/>
            <a:gdLst/>
            <a:ahLst/>
            <a:cxnLst/>
            <a:rect r="r" b="b" t="t" l="l"/>
            <a:pathLst>
              <a:path h="9218676" w="9218676">
                <a:moveTo>
                  <a:pt x="0" y="0"/>
                </a:moveTo>
                <a:lnTo>
                  <a:pt x="9218677" y="0"/>
                </a:lnTo>
                <a:lnTo>
                  <a:pt x="9218677" y="9218676"/>
                </a:lnTo>
                <a:lnTo>
                  <a:pt x="0" y="92186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899438" y="7474099"/>
            <a:ext cx="8685325" cy="8685325"/>
          </a:xfrm>
          <a:custGeom>
            <a:avLst/>
            <a:gdLst/>
            <a:ahLst/>
            <a:cxnLst/>
            <a:rect r="r" b="b" t="t" l="l"/>
            <a:pathLst>
              <a:path h="8685325" w="8685325">
                <a:moveTo>
                  <a:pt x="0" y="0"/>
                </a:moveTo>
                <a:lnTo>
                  <a:pt x="8685326" y="0"/>
                </a:lnTo>
                <a:lnTo>
                  <a:pt x="8685326" y="8685325"/>
                </a:lnTo>
                <a:lnTo>
                  <a:pt x="0" y="86853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869971" y="8535586"/>
            <a:ext cx="2778658" cy="2285446"/>
          </a:xfrm>
          <a:custGeom>
            <a:avLst/>
            <a:gdLst/>
            <a:ahLst/>
            <a:cxnLst/>
            <a:rect r="r" b="b" t="t" l="l"/>
            <a:pathLst>
              <a:path h="2285446" w="2778658">
                <a:moveTo>
                  <a:pt x="0" y="0"/>
                </a:moveTo>
                <a:lnTo>
                  <a:pt x="2778658" y="0"/>
                </a:lnTo>
                <a:lnTo>
                  <a:pt x="2778658" y="2285447"/>
                </a:lnTo>
                <a:lnTo>
                  <a:pt x="0" y="228544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0">
            <a:off x="14020057" y="-2331083"/>
            <a:ext cx="4903845" cy="5636604"/>
          </a:xfrm>
          <a:custGeom>
            <a:avLst/>
            <a:gdLst/>
            <a:ahLst/>
            <a:cxnLst/>
            <a:rect r="r" b="b" t="t" l="l"/>
            <a:pathLst>
              <a:path h="5636604" w="4903845">
                <a:moveTo>
                  <a:pt x="4903845" y="0"/>
                </a:moveTo>
                <a:lnTo>
                  <a:pt x="0" y="0"/>
                </a:lnTo>
                <a:lnTo>
                  <a:pt x="0" y="5636604"/>
                </a:lnTo>
                <a:lnTo>
                  <a:pt x="4903845" y="5636604"/>
                </a:lnTo>
                <a:lnTo>
                  <a:pt x="4903845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48164" y="1803401"/>
            <a:ext cx="11887695" cy="64079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16772" indent="-358386" lvl="1">
              <a:lnSpc>
                <a:spcPts val="4647"/>
              </a:lnSpc>
              <a:buFont typeface="Arial"/>
              <a:buChar char="•"/>
            </a:pPr>
            <a:r>
              <a:rPr lang="en-US" sz="3319">
                <a:solidFill>
                  <a:srgbClr val="FFFFFF"/>
                </a:solidFill>
                <a:latin typeface="Montserrat"/>
              </a:rPr>
              <a:t>Dismissals</a:t>
            </a:r>
          </a:p>
          <a:p>
            <a:pPr marL="716772" indent="-358386" lvl="1">
              <a:lnSpc>
                <a:spcPts val="4647"/>
              </a:lnSpc>
              <a:buFont typeface="Arial"/>
              <a:buChar char="•"/>
            </a:pPr>
            <a:r>
              <a:rPr lang="en-US" sz="3319">
                <a:solidFill>
                  <a:srgbClr val="FFFFFF"/>
                </a:solidFill>
                <a:latin typeface="Montserrat"/>
              </a:rPr>
              <a:t>Catch/Stumping Rate</a:t>
            </a:r>
          </a:p>
          <a:p>
            <a:pPr marL="716772" indent="-358386" lvl="1">
              <a:lnSpc>
                <a:spcPts val="4647"/>
              </a:lnSpc>
              <a:buFont typeface="Arial"/>
              <a:buChar char="•"/>
            </a:pPr>
            <a:r>
              <a:rPr lang="en-US" sz="3319">
                <a:solidFill>
                  <a:srgbClr val="FFFFFF"/>
                </a:solidFill>
                <a:latin typeface="Montserrat"/>
              </a:rPr>
              <a:t>Dropped Catches</a:t>
            </a:r>
          </a:p>
          <a:p>
            <a:pPr marL="716772" indent="-358386" lvl="1">
              <a:lnSpc>
                <a:spcPts val="4647"/>
              </a:lnSpc>
              <a:buFont typeface="Arial"/>
              <a:buChar char="•"/>
            </a:pPr>
            <a:r>
              <a:rPr lang="en-US" sz="3319">
                <a:solidFill>
                  <a:srgbClr val="FFFFFF"/>
                </a:solidFill>
                <a:latin typeface="Montserrat"/>
              </a:rPr>
              <a:t>Stumpings</a:t>
            </a:r>
          </a:p>
          <a:p>
            <a:pPr marL="716772" indent="-358386" lvl="1">
              <a:lnSpc>
                <a:spcPts val="4647"/>
              </a:lnSpc>
              <a:buFont typeface="Arial"/>
              <a:buChar char="•"/>
            </a:pPr>
            <a:r>
              <a:rPr lang="en-US" sz="3319">
                <a:solidFill>
                  <a:srgbClr val="FFFFFF"/>
                </a:solidFill>
                <a:latin typeface="Montserrat"/>
              </a:rPr>
              <a:t>Runs Saved/Wicket-keeping Average</a:t>
            </a:r>
          </a:p>
          <a:p>
            <a:pPr marL="716772" indent="-358386" lvl="1">
              <a:lnSpc>
                <a:spcPts val="4647"/>
              </a:lnSpc>
              <a:buFont typeface="Arial"/>
              <a:buChar char="•"/>
            </a:pPr>
            <a:r>
              <a:rPr lang="en-US" sz="3319">
                <a:solidFill>
                  <a:srgbClr val="FFFFFF"/>
                </a:solidFill>
                <a:latin typeface="Montserrat"/>
              </a:rPr>
              <a:t>Batting Average/Strike Rate</a:t>
            </a:r>
          </a:p>
          <a:p>
            <a:pPr marL="716772" indent="-358386" lvl="1">
              <a:lnSpc>
                <a:spcPts val="4647"/>
              </a:lnSpc>
              <a:buFont typeface="Arial"/>
              <a:buChar char="•"/>
            </a:pPr>
            <a:r>
              <a:rPr lang="en-US" sz="3319">
                <a:solidFill>
                  <a:srgbClr val="FFFFFF"/>
                </a:solidFill>
                <a:latin typeface="Montserrat"/>
              </a:rPr>
              <a:t>Batting Consistency</a:t>
            </a:r>
          </a:p>
          <a:p>
            <a:pPr marL="716772" indent="-358386" lvl="1">
              <a:lnSpc>
                <a:spcPts val="4647"/>
              </a:lnSpc>
              <a:buFont typeface="Arial"/>
              <a:buChar char="•"/>
            </a:pPr>
            <a:r>
              <a:rPr lang="en-US" sz="3319">
                <a:solidFill>
                  <a:srgbClr val="FFFFFF"/>
                </a:solidFill>
                <a:latin typeface="Montserrat"/>
              </a:rPr>
              <a:t>Error Rate</a:t>
            </a:r>
          </a:p>
          <a:p>
            <a:pPr marL="716772" indent="-358386" lvl="1">
              <a:lnSpc>
                <a:spcPts val="4647"/>
              </a:lnSpc>
              <a:buFont typeface="Arial"/>
              <a:buChar char="•"/>
            </a:pPr>
            <a:r>
              <a:rPr lang="en-US" sz="3319">
                <a:solidFill>
                  <a:srgbClr val="FFFFFF"/>
                </a:solidFill>
                <a:latin typeface="Montserrat"/>
              </a:rPr>
              <a:t>Diving and Reflex Saves </a:t>
            </a:r>
          </a:p>
          <a:p>
            <a:pPr marL="716772" indent="-358386" lvl="1">
              <a:lnSpc>
                <a:spcPts val="4647"/>
              </a:lnSpc>
              <a:buFont typeface="Arial"/>
              <a:buChar char="•"/>
            </a:pPr>
            <a:r>
              <a:rPr lang="en-US" sz="3319">
                <a:solidFill>
                  <a:srgbClr val="FFFFFF"/>
                </a:solidFill>
                <a:latin typeface="Montserrat"/>
              </a:rPr>
              <a:t>Matches Played/Availability</a:t>
            </a:r>
          </a:p>
          <a:p>
            <a:pPr>
              <a:lnSpc>
                <a:spcPts val="4647"/>
              </a:lnSpc>
            </a:pP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1138678" y="2094566"/>
            <a:ext cx="4459278" cy="5825660"/>
          </a:xfrm>
          <a:custGeom>
            <a:avLst/>
            <a:gdLst/>
            <a:ahLst/>
            <a:cxnLst/>
            <a:rect r="r" b="b" t="t" l="l"/>
            <a:pathLst>
              <a:path h="5825660" w="4459278">
                <a:moveTo>
                  <a:pt x="0" y="0"/>
                </a:moveTo>
                <a:lnTo>
                  <a:pt x="4459278" y="0"/>
                </a:lnTo>
                <a:lnTo>
                  <a:pt x="4459278" y="5825660"/>
                </a:lnTo>
                <a:lnTo>
                  <a:pt x="0" y="582566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348164" y="371647"/>
            <a:ext cx="11130050" cy="11712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468"/>
              </a:lnSpc>
            </a:pPr>
            <a:r>
              <a:rPr lang="en-US" sz="6763">
                <a:solidFill>
                  <a:srgbClr val="FFFFFF"/>
                </a:solidFill>
                <a:latin typeface="Neue Machina UltraBold"/>
              </a:rPr>
              <a:t>Wicket keeper criteria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6724066" y="-3249112"/>
            <a:ext cx="11805542" cy="11805542"/>
          </a:xfrm>
          <a:custGeom>
            <a:avLst/>
            <a:gdLst/>
            <a:ahLst/>
            <a:cxnLst/>
            <a:rect r="r" b="b" t="t" l="l"/>
            <a:pathLst>
              <a:path h="11805542" w="11805542">
                <a:moveTo>
                  <a:pt x="0" y="0"/>
                </a:moveTo>
                <a:lnTo>
                  <a:pt x="11805542" y="0"/>
                </a:lnTo>
                <a:lnTo>
                  <a:pt x="11805542" y="11805541"/>
                </a:lnTo>
                <a:lnTo>
                  <a:pt x="0" y="118055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203420" y="1177460"/>
            <a:ext cx="11805542" cy="11805542"/>
          </a:xfrm>
          <a:custGeom>
            <a:avLst/>
            <a:gdLst/>
            <a:ahLst/>
            <a:cxnLst/>
            <a:rect r="r" b="b" t="t" l="l"/>
            <a:pathLst>
              <a:path h="11805542" w="11805542">
                <a:moveTo>
                  <a:pt x="0" y="0"/>
                </a:moveTo>
                <a:lnTo>
                  <a:pt x="11805542" y="0"/>
                </a:lnTo>
                <a:lnTo>
                  <a:pt x="11805542" y="11805542"/>
                </a:lnTo>
                <a:lnTo>
                  <a:pt x="0" y="1180554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205205" y="4667812"/>
            <a:ext cx="8893252" cy="8315191"/>
          </a:xfrm>
          <a:custGeom>
            <a:avLst/>
            <a:gdLst/>
            <a:ahLst/>
            <a:cxnLst/>
            <a:rect r="r" b="b" t="t" l="l"/>
            <a:pathLst>
              <a:path h="8315191" w="8893252">
                <a:moveTo>
                  <a:pt x="0" y="0"/>
                </a:moveTo>
                <a:lnTo>
                  <a:pt x="8893252" y="0"/>
                </a:lnTo>
                <a:lnTo>
                  <a:pt x="8893252" y="8315190"/>
                </a:lnTo>
                <a:lnTo>
                  <a:pt x="0" y="831519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1365435">
            <a:off x="-3790155" y="-730855"/>
            <a:ext cx="6282382" cy="6378053"/>
          </a:xfrm>
          <a:custGeom>
            <a:avLst/>
            <a:gdLst/>
            <a:ahLst/>
            <a:cxnLst/>
            <a:rect r="r" b="b" t="t" l="l"/>
            <a:pathLst>
              <a:path h="6378053" w="6282382">
                <a:moveTo>
                  <a:pt x="0" y="0"/>
                </a:moveTo>
                <a:lnTo>
                  <a:pt x="6282382" y="0"/>
                </a:lnTo>
                <a:lnTo>
                  <a:pt x="6282382" y="6378053"/>
                </a:lnTo>
                <a:lnTo>
                  <a:pt x="0" y="637805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415841" y="3282105"/>
            <a:ext cx="9456319" cy="21809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90"/>
              </a:lnSpc>
            </a:pPr>
            <a:r>
              <a:rPr lang="en-US" sz="4136">
                <a:solidFill>
                  <a:srgbClr val="FFFFFF"/>
                </a:solidFill>
                <a:latin typeface="Neue Machina UltraBold"/>
              </a:rPr>
              <a:t>FIRST WE NEED TO CREATE TABLE AND RESTORE DATA IN IT. 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6724066" y="-3249112"/>
            <a:ext cx="11805542" cy="11805542"/>
          </a:xfrm>
          <a:custGeom>
            <a:avLst/>
            <a:gdLst/>
            <a:ahLst/>
            <a:cxnLst/>
            <a:rect r="r" b="b" t="t" l="l"/>
            <a:pathLst>
              <a:path h="11805542" w="11805542">
                <a:moveTo>
                  <a:pt x="0" y="0"/>
                </a:moveTo>
                <a:lnTo>
                  <a:pt x="11805542" y="0"/>
                </a:lnTo>
                <a:lnTo>
                  <a:pt x="11805542" y="11805541"/>
                </a:lnTo>
                <a:lnTo>
                  <a:pt x="0" y="118055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203420" y="1177460"/>
            <a:ext cx="11805542" cy="11805542"/>
          </a:xfrm>
          <a:custGeom>
            <a:avLst/>
            <a:gdLst/>
            <a:ahLst/>
            <a:cxnLst/>
            <a:rect r="r" b="b" t="t" l="l"/>
            <a:pathLst>
              <a:path h="11805542" w="11805542">
                <a:moveTo>
                  <a:pt x="0" y="0"/>
                </a:moveTo>
                <a:lnTo>
                  <a:pt x="11805542" y="0"/>
                </a:lnTo>
                <a:lnTo>
                  <a:pt x="11805542" y="11805542"/>
                </a:lnTo>
                <a:lnTo>
                  <a:pt x="0" y="1180554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205205" y="4667812"/>
            <a:ext cx="8893252" cy="8315191"/>
          </a:xfrm>
          <a:custGeom>
            <a:avLst/>
            <a:gdLst/>
            <a:ahLst/>
            <a:cxnLst/>
            <a:rect r="r" b="b" t="t" l="l"/>
            <a:pathLst>
              <a:path h="8315191" w="8893252">
                <a:moveTo>
                  <a:pt x="0" y="0"/>
                </a:moveTo>
                <a:lnTo>
                  <a:pt x="8893252" y="0"/>
                </a:lnTo>
                <a:lnTo>
                  <a:pt x="8893252" y="8315190"/>
                </a:lnTo>
                <a:lnTo>
                  <a:pt x="0" y="831519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1365435">
            <a:off x="-3790155" y="-730855"/>
            <a:ext cx="6282382" cy="6378053"/>
          </a:xfrm>
          <a:custGeom>
            <a:avLst/>
            <a:gdLst/>
            <a:ahLst/>
            <a:cxnLst/>
            <a:rect r="r" b="b" t="t" l="l"/>
            <a:pathLst>
              <a:path h="6378053" w="6282382">
                <a:moveTo>
                  <a:pt x="0" y="0"/>
                </a:moveTo>
                <a:lnTo>
                  <a:pt x="6282382" y="0"/>
                </a:lnTo>
                <a:lnTo>
                  <a:pt x="6282382" y="6378053"/>
                </a:lnTo>
                <a:lnTo>
                  <a:pt x="0" y="637805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415841" y="3234480"/>
            <a:ext cx="9456319" cy="20780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10"/>
              </a:lnSpc>
            </a:pPr>
            <a:r>
              <a:rPr lang="en-US" sz="5936">
                <a:solidFill>
                  <a:srgbClr val="FFFFFF"/>
                </a:solidFill>
                <a:latin typeface="Neue Machina UltraBold"/>
              </a:rPr>
              <a:t>ADDITIONAL QUESTIONS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478214" y="-4882840"/>
            <a:ext cx="9218676" cy="9218676"/>
          </a:xfrm>
          <a:custGeom>
            <a:avLst/>
            <a:gdLst/>
            <a:ahLst/>
            <a:cxnLst/>
            <a:rect r="r" b="b" t="t" l="l"/>
            <a:pathLst>
              <a:path h="9218676" w="9218676">
                <a:moveTo>
                  <a:pt x="0" y="0"/>
                </a:moveTo>
                <a:lnTo>
                  <a:pt x="9218676" y="0"/>
                </a:lnTo>
                <a:lnTo>
                  <a:pt x="9218676" y="9218677"/>
                </a:lnTo>
                <a:lnTo>
                  <a:pt x="0" y="92186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720443" y="-1551311"/>
            <a:ext cx="8685325" cy="8685325"/>
          </a:xfrm>
          <a:custGeom>
            <a:avLst/>
            <a:gdLst/>
            <a:ahLst/>
            <a:cxnLst/>
            <a:rect r="r" b="b" t="t" l="l"/>
            <a:pathLst>
              <a:path h="8685325" w="8685325">
                <a:moveTo>
                  <a:pt x="0" y="0"/>
                </a:moveTo>
                <a:lnTo>
                  <a:pt x="8685326" y="0"/>
                </a:lnTo>
                <a:lnTo>
                  <a:pt x="8685326" y="8685325"/>
                </a:lnTo>
                <a:lnTo>
                  <a:pt x="0" y="86853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247802" y="4806269"/>
            <a:ext cx="9218676" cy="9218676"/>
          </a:xfrm>
          <a:custGeom>
            <a:avLst/>
            <a:gdLst/>
            <a:ahLst/>
            <a:cxnLst/>
            <a:rect r="r" b="b" t="t" l="l"/>
            <a:pathLst>
              <a:path h="9218676" w="9218676">
                <a:moveTo>
                  <a:pt x="0" y="0"/>
                </a:moveTo>
                <a:lnTo>
                  <a:pt x="9218677" y="0"/>
                </a:lnTo>
                <a:lnTo>
                  <a:pt x="9218677" y="9218676"/>
                </a:lnTo>
                <a:lnTo>
                  <a:pt x="0" y="92186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899438" y="7474099"/>
            <a:ext cx="8685325" cy="8685325"/>
          </a:xfrm>
          <a:custGeom>
            <a:avLst/>
            <a:gdLst/>
            <a:ahLst/>
            <a:cxnLst/>
            <a:rect r="r" b="b" t="t" l="l"/>
            <a:pathLst>
              <a:path h="8685325" w="8685325">
                <a:moveTo>
                  <a:pt x="0" y="0"/>
                </a:moveTo>
                <a:lnTo>
                  <a:pt x="8685326" y="0"/>
                </a:lnTo>
                <a:lnTo>
                  <a:pt x="8685326" y="8685325"/>
                </a:lnTo>
                <a:lnTo>
                  <a:pt x="0" y="86853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869971" y="8535586"/>
            <a:ext cx="2778658" cy="2285446"/>
          </a:xfrm>
          <a:custGeom>
            <a:avLst/>
            <a:gdLst/>
            <a:ahLst/>
            <a:cxnLst/>
            <a:rect r="r" b="b" t="t" l="l"/>
            <a:pathLst>
              <a:path h="2285446" w="2778658">
                <a:moveTo>
                  <a:pt x="0" y="0"/>
                </a:moveTo>
                <a:lnTo>
                  <a:pt x="2778658" y="0"/>
                </a:lnTo>
                <a:lnTo>
                  <a:pt x="2778658" y="2285447"/>
                </a:lnTo>
                <a:lnTo>
                  <a:pt x="0" y="228544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0">
            <a:off x="14020057" y="-2331083"/>
            <a:ext cx="4903845" cy="5636604"/>
          </a:xfrm>
          <a:custGeom>
            <a:avLst/>
            <a:gdLst/>
            <a:ahLst/>
            <a:cxnLst/>
            <a:rect r="r" b="b" t="t" l="l"/>
            <a:pathLst>
              <a:path h="5636604" w="4903845">
                <a:moveTo>
                  <a:pt x="4903845" y="0"/>
                </a:moveTo>
                <a:lnTo>
                  <a:pt x="0" y="0"/>
                </a:lnTo>
                <a:lnTo>
                  <a:pt x="0" y="5636604"/>
                </a:lnTo>
                <a:lnTo>
                  <a:pt x="4903845" y="5636604"/>
                </a:lnTo>
                <a:lnTo>
                  <a:pt x="4903845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4582069" y="4695278"/>
            <a:ext cx="9123861" cy="4983032"/>
          </a:xfrm>
          <a:custGeom>
            <a:avLst/>
            <a:gdLst/>
            <a:ahLst/>
            <a:cxnLst/>
            <a:rect r="r" b="b" t="t" l="l"/>
            <a:pathLst>
              <a:path h="4983032" w="9123861">
                <a:moveTo>
                  <a:pt x="0" y="0"/>
                </a:moveTo>
                <a:lnTo>
                  <a:pt x="9123862" y="0"/>
                </a:lnTo>
                <a:lnTo>
                  <a:pt x="9123862" y="4983032"/>
                </a:lnTo>
                <a:lnTo>
                  <a:pt x="0" y="498303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348164" y="344344"/>
            <a:ext cx="11130050" cy="11712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468"/>
              </a:lnSpc>
            </a:pPr>
            <a:r>
              <a:rPr lang="en-US" sz="6763">
                <a:solidFill>
                  <a:srgbClr val="FFFFFF"/>
                </a:solidFill>
                <a:latin typeface="Neue Machina UltraBold"/>
              </a:rPr>
              <a:t>Question 1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48164" y="1458425"/>
            <a:ext cx="11887695" cy="11428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647"/>
              </a:lnSpc>
            </a:pPr>
            <a:r>
              <a:rPr lang="en-US" sz="3319">
                <a:solidFill>
                  <a:srgbClr val="FFFFFF"/>
                </a:solidFill>
                <a:latin typeface="Montserrat"/>
              </a:rPr>
              <a:t>Get the count of cities that have hosted an IPL match</a:t>
            </a:r>
          </a:p>
          <a:p>
            <a:pPr>
              <a:lnSpc>
                <a:spcPts val="4647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348164" y="2734201"/>
            <a:ext cx="11130050" cy="27168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351"/>
              </a:lnSpc>
            </a:pPr>
            <a:r>
              <a:rPr lang="en-US" sz="3108">
                <a:solidFill>
                  <a:srgbClr val="FFFFFF"/>
                </a:solidFill>
                <a:latin typeface="Montserrat"/>
              </a:rPr>
              <a:t>Query:</a:t>
            </a:r>
          </a:p>
          <a:p>
            <a:pPr>
              <a:lnSpc>
                <a:spcPts val="4351"/>
              </a:lnSpc>
            </a:pPr>
          </a:p>
          <a:p>
            <a:pPr>
              <a:lnSpc>
                <a:spcPts val="4351"/>
              </a:lnSpc>
            </a:pPr>
            <a:r>
              <a:rPr lang="en-US" sz="3108">
                <a:solidFill>
                  <a:srgbClr val="FFFFFF"/>
                </a:solidFill>
                <a:latin typeface="Montserrat"/>
              </a:rPr>
              <a:t>select count(distinct(city)) from ipl_matches;</a:t>
            </a:r>
          </a:p>
          <a:p>
            <a:pPr>
              <a:lnSpc>
                <a:spcPts val="4351"/>
              </a:lnSpc>
            </a:pPr>
          </a:p>
          <a:p>
            <a:pPr>
              <a:lnSpc>
                <a:spcPts val="4351"/>
              </a:lnSpc>
            </a:pP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478214" y="-4882840"/>
            <a:ext cx="9218676" cy="9218676"/>
          </a:xfrm>
          <a:custGeom>
            <a:avLst/>
            <a:gdLst/>
            <a:ahLst/>
            <a:cxnLst/>
            <a:rect r="r" b="b" t="t" l="l"/>
            <a:pathLst>
              <a:path h="9218676" w="9218676">
                <a:moveTo>
                  <a:pt x="0" y="0"/>
                </a:moveTo>
                <a:lnTo>
                  <a:pt x="9218676" y="0"/>
                </a:lnTo>
                <a:lnTo>
                  <a:pt x="9218676" y="9218677"/>
                </a:lnTo>
                <a:lnTo>
                  <a:pt x="0" y="92186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720443" y="-1551311"/>
            <a:ext cx="8685325" cy="8685325"/>
          </a:xfrm>
          <a:custGeom>
            <a:avLst/>
            <a:gdLst/>
            <a:ahLst/>
            <a:cxnLst/>
            <a:rect r="r" b="b" t="t" l="l"/>
            <a:pathLst>
              <a:path h="8685325" w="8685325">
                <a:moveTo>
                  <a:pt x="0" y="0"/>
                </a:moveTo>
                <a:lnTo>
                  <a:pt x="8685326" y="0"/>
                </a:lnTo>
                <a:lnTo>
                  <a:pt x="8685326" y="8685325"/>
                </a:lnTo>
                <a:lnTo>
                  <a:pt x="0" y="86853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247802" y="4806269"/>
            <a:ext cx="9218676" cy="9218676"/>
          </a:xfrm>
          <a:custGeom>
            <a:avLst/>
            <a:gdLst/>
            <a:ahLst/>
            <a:cxnLst/>
            <a:rect r="r" b="b" t="t" l="l"/>
            <a:pathLst>
              <a:path h="9218676" w="9218676">
                <a:moveTo>
                  <a:pt x="0" y="0"/>
                </a:moveTo>
                <a:lnTo>
                  <a:pt x="9218677" y="0"/>
                </a:lnTo>
                <a:lnTo>
                  <a:pt x="9218677" y="9218676"/>
                </a:lnTo>
                <a:lnTo>
                  <a:pt x="0" y="92186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899438" y="7474099"/>
            <a:ext cx="8685325" cy="8685325"/>
          </a:xfrm>
          <a:custGeom>
            <a:avLst/>
            <a:gdLst/>
            <a:ahLst/>
            <a:cxnLst/>
            <a:rect r="r" b="b" t="t" l="l"/>
            <a:pathLst>
              <a:path h="8685325" w="8685325">
                <a:moveTo>
                  <a:pt x="0" y="0"/>
                </a:moveTo>
                <a:lnTo>
                  <a:pt x="8685326" y="0"/>
                </a:lnTo>
                <a:lnTo>
                  <a:pt x="8685326" y="8685325"/>
                </a:lnTo>
                <a:lnTo>
                  <a:pt x="0" y="86853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869971" y="8535586"/>
            <a:ext cx="2778658" cy="2285446"/>
          </a:xfrm>
          <a:custGeom>
            <a:avLst/>
            <a:gdLst/>
            <a:ahLst/>
            <a:cxnLst/>
            <a:rect r="r" b="b" t="t" l="l"/>
            <a:pathLst>
              <a:path h="2285446" w="2778658">
                <a:moveTo>
                  <a:pt x="0" y="0"/>
                </a:moveTo>
                <a:lnTo>
                  <a:pt x="2778658" y="0"/>
                </a:lnTo>
                <a:lnTo>
                  <a:pt x="2778658" y="2285447"/>
                </a:lnTo>
                <a:lnTo>
                  <a:pt x="0" y="228544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0">
            <a:off x="14020057" y="-2331083"/>
            <a:ext cx="4903845" cy="5636604"/>
          </a:xfrm>
          <a:custGeom>
            <a:avLst/>
            <a:gdLst/>
            <a:ahLst/>
            <a:cxnLst/>
            <a:rect r="r" b="b" t="t" l="l"/>
            <a:pathLst>
              <a:path h="5636604" w="4903845">
                <a:moveTo>
                  <a:pt x="4903845" y="0"/>
                </a:moveTo>
                <a:lnTo>
                  <a:pt x="0" y="0"/>
                </a:lnTo>
                <a:lnTo>
                  <a:pt x="0" y="5636604"/>
                </a:lnTo>
                <a:lnTo>
                  <a:pt x="4903845" y="5636604"/>
                </a:lnTo>
                <a:lnTo>
                  <a:pt x="4903845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48164" y="344344"/>
            <a:ext cx="11130050" cy="11712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468"/>
              </a:lnSpc>
            </a:pPr>
            <a:r>
              <a:rPr lang="en-US" sz="6763">
                <a:solidFill>
                  <a:srgbClr val="FFFFFF"/>
                </a:solidFill>
                <a:latin typeface="Neue Machina UltraBold"/>
              </a:rPr>
              <a:t>Question 2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48164" y="1458425"/>
            <a:ext cx="11887695" cy="28979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647"/>
              </a:lnSpc>
            </a:pPr>
            <a:r>
              <a:rPr lang="en-US" sz="3319">
                <a:solidFill>
                  <a:srgbClr val="FFFFFF"/>
                </a:solidFill>
                <a:latin typeface="Montserrat"/>
              </a:rPr>
              <a:t>Create table deliveries_v02 with all the columns of the table ‘deliveries’ and an additional</a:t>
            </a:r>
          </a:p>
          <a:p>
            <a:pPr>
              <a:lnSpc>
                <a:spcPts val="4647"/>
              </a:lnSpc>
            </a:pPr>
            <a:r>
              <a:rPr lang="en-US" sz="3319">
                <a:solidFill>
                  <a:srgbClr val="FFFFFF"/>
                </a:solidFill>
                <a:latin typeface="Montserrat"/>
              </a:rPr>
              <a:t>column ball_result containing values boundary, dot or other depending on the total_run</a:t>
            </a:r>
          </a:p>
          <a:p>
            <a:pPr>
              <a:lnSpc>
                <a:spcPts val="4647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348164" y="4288212"/>
            <a:ext cx="11130050" cy="71746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71"/>
              </a:lnSpc>
            </a:pPr>
            <a:r>
              <a:rPr lang="en-US" sz="2908">
                <a:solidFill>
                  <a:srgbClr val="FFFFFF"/>
                </a:solidFill>
                <a:latin typeface="Montserrat"/>
              </a:rPr>
              <a:t>Query:</a:t>
            </a:r>
          </a:p>
          <a:p>
            <a:pPr>
              <a:lnSpc>
                <a:spcPts val="4071"/>
              </a:lnSpc>
            </a:pPr>
          </a:p>
          <a:p>
            <a:pPr>
              <a:lnSpc>
                <a:spcPts val="4071"/>
              </a:lnSpc>
            </a:pPr>
            <a:r>
              <a:rPr lang="en-US" sz="2908">
                <a:solidFill>
                  <a:srgbClr val="FFFFFF"/>
                </a:solidFill>
                <a:latin typeface="Montserrat"/>
              </a:rPr>
              <a:t>CREATE TABLE deliveries_v02 AS</a:t>
            </a:r>
          </a:p>
          <a:p>
            <a:pPr>
              <a:lnSpc>
                <a:spcPts val="4071"/>
              </a:lnSpc>
            </a:pPr>
            <a:r>
              <a:rPr lang="en-US" sz="2908">
                <a:solidFill>
                  <a:srgbClr val="FFFFFF"/>
                </a:solidFill>
                <a:latin typeface="Montserrat"/>
              </a:rPr>
              <a:t>SELECT *, </a:t>
            </a:r>
          </a:p>
          <a:p>
            <a:pPr>
              <a:lnSpc>
                <a:spcPts val="4071"/>
              </a:lnSpc>
            </a:pPr>
            <a:r>
              <a:rPr lang="en-US" sz="2908">
                <a:solidFill>
                  <a:srgbClr val="FFFFFF"/>
                </a:solidFill>
                <a:latin typeface="Montserrat"/>
              </a:rPr>
              <a:t>  (CASE</a:t>
            </a:r>
          </a:p>
          <a:p>
            <a:pPr>
              <a:lnSpc>
                <a:spcPts val="4071"/>
              </a:lnSpc>
            </a:pPr>
            <a:r>
              <a:rPr lang="en-US" sz="2908">
                <a:solidFill>
                  <a:srgbClr val="FFFFFF"/>
                </a:solidFill>
                <a:latin typeface="Montserrat"/>
              </a:rPr>
              <a:t>    WHEN total_runs = 4 or total_runs=6 THEN 'boundary'</a:t>
            </a:r>
          </a:p>
          <a:p>
            <a:pPr>
              <a:lnSpc>
                <a:spcPts val="4071"/>
              </a:lnSpc>
            </a:pPr>
            <a:r>
              <a:rPr lang="en-US" sz="2908">
                <a:solidFill>
                  <a:srgbClr val="FFFFFF"/>
                </a:solidFill>
                <a:latin typeface="Montserrat"/>
              </a:rPr>
              <a:t>    WHEN total_runs = 0 THEN 'dot'</a:t>
            </a:r>
          </a:p>
          <a:p>
            <a:pPr>
              <a:lnSpc>
                <a:spcPts val="4071"/>
              </a:lnSpc>
            </a:pPr>
            <a:r>
              <a:rPr lang="en-US" sz="2908">
                <a:solidFill>
                  <a:srgbClr val="FFFFFF"/>
                </a:solidFill>
                <a:latin typeface="Montserrat"/>
              </a:rPr>
              <a:t>    ELSE 'other'</a:t>
            </a:r>
          </a:p>
          <a:p>
            <a:pPr>
              <a:lnSpc>
                <a:spcPts val="4071"/>
              </a:lnSpc>
            </a:pPr>
            <a:r>
              <a:rPr lang="en-US" sz="2908">
                <a:solidFill>
                  <a:srgbClr val="FFFFFF"/>
                </a:solidFill>
                <a:latin typeface="Montserrat"/>
              </a:rPr>
              <a:t>  END) AS ball_result</a:t>
            </a:r>
          </a:p>
          <a:p>
            <a:pPr>
              <a:lnSpc>
                <a:spcPts val="4071"/>
              </a:lnSpc>
            </a:pPr>
            <a:r>
              <a:rPr lang="en-US" sz="2908">
                <a:solidFill>
                  <a:srgbClr val="FFFFFF"/>
                </a:solidFill>
                <a:latin typeface="Montserrat"/>
              </a:rPr>
              <a:t>FROM ipl_ball;</a:t>
            </a:r>
          </a:p>
          <a:p>
            <a:pPr>
              <a:lnSpc>
                <a:spcPts val="4071"/>
              </a:lnSpc>
            </a:pPr>
          </a:p>
          <a:p>
            <a:pPr>
              <a:lnSpc>
                <a:spcPts val="4071"/>
              </a:lnSpc>
            </a:pPr>
          </a:p>
          <a:p>
            <a:pPr>
              <a:lnSpc>
                <a:spcPts val="4071"/>
              </a:lnSpc>
            </a:pPr>
          </a:p>
          <a:p>
            <a:pPr>
              <a:lnSpc>
                <a:spcPts val="4071"/>
              </a:lnSpc>
            </a:pP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478214" y="-4882840"/>
            <a:ext cx="9218676" cy="9218676"/>
          </a:xfrm>
          <a:custGeom>
            <a:avLst/>
            <a:gdLst/>
            <a:ahLst/>
            <a:cxnLst/>
            <a:rect r="r" b="b" t="t" l="l"/>
            <a:pathLst>
              <a:path h="9218676" w="9218676">
                <a:moveTo>
                  <a:pt x="0" y="0"/>
                </a:moveTo>
                <a:lnTo>
                  <a:pt x="9218676" y="0"/>
                </a:lnTo>
                <a:lnTo>
                  <a:pt x="9218676" y="9218677"/>
                </a:lnTo>
                <a:lnTo>
                  <a:pt x="0" y="92186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720443" y="-1551311"/>
            <a:ext cx="8685325" cy="8685325"/>
          </a:xfrm>
          <a:custGeom>
            <a:avLst/>
            <a:gdLst/>
            <a:ahLst/>
            <a:cxnLst/>
            <a:rect r="r" b="b" t="t" l="l"/>
            <a:pathLst>
              <a:path h="8685325" w="8685325">
                <a:moveTo>
                  <a:pt x="0" y="0"/>
                </a:moveTo>
                <a:lnTo>
                  <a:pt x="8685326" y="0"/>
                </a:lnTo>
                <a:lnTo>
                  <a:pt x="8685326" y="8685325"/>
                </a:lnTo>
                <a:lnTo>
                  <a:pt x="0" y="86853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247802" y="4806269"/>
            <a:ext cx="9218676" cy="9218676"/>
          </a:xfrm>
          <a:custGeom>
            <a:avLst/>
            <a:gdLst/>
            <a:ahLst/>
            <a:cxnLst/>
            <a:rect r="r" b="b" t="t" l="l"/>
            <a:pathLst>
              <a:path h="9218676" w="9218676">
                <a:moveTo>
                  <a:pt x="0" y="0"/>
                </a:moveTo>
                <a:lnTo>
                  <a:pt x="9218677" y="0"/>
                </a:lnTo>
                <a:lnTo>
                  <a:pt x="9218677" y="9218676"/>
                </a:lnTo>
                <a:lnTo>
                  <a:pt x="0" y="92186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899438" y="7474099"/>
            <a:ext cx="8685325" cy="8685325"/>
          </a:xfrm>
          <a:custGeom>
            <a:avLst/>
            <a:gdLst/>
            <a:ahLst/>
            <a:cxnLst/>
            <a:rect r="r" b="b" t="t" l="l"/>
            <a:pathLst>
              <a:path h="8685325" w="8685325">
                <a:moveTo>
                  <a:pt x="0" y="0"/>
                </a:moveTo>
                <a:lnTo>
                  <a:pt x="8685326" y="0"/>
                </a:lnTo>
                <a:lnTo>
                  <a:pt x="8685326" y="8685325"/>
                </a:lnTo>
                <a:lnTo>
                  <a:pt x="0" y="86853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869971" y="8535586"/>
            <a:ext cx="2778658" cy="2285446"/>
          </a:xfrm>
          <a:custGeom>
            <a:avLst/>
            <a:gdLst/>
            <a:ahLst/>
            <a:cxnLst/>
            <a:rect r="r" b="b" t="t" l="l"/>
            <a:pathLst>
              <a:path h="2285446" w="2778658">
                <a:moveTo>
                  <a:pt x="0" y="0"/>
                </a:moveTo>
                <a:lnTo>
                  <a:pt x="2778658" y="0"/>
                </a:lnTo>
                <a:lnTo>
                  <a:pt x="2778658" y="2285447"/>
                </a:lnTo>
                <a:lnTo>
                  <a:pt x="0" y="228544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0">
            <a:off x="14020057" y="-2331083"/>
            <a:ext cx="4903845" cy="5636604"/>
          </a:xfrm>
          <a:custGeom>
            <a:avLst/>
            <a:gdLst/>
            <a:ahLst/>
            <a:cxnLst/>
            <a:rect r="r" b="b" t="t" l="l"/>
            <a:pathLst>
              <a:path h="5636604" w="4903845">
                <a:moveTo>
                  <a:pt x="4903845" y="0"/>
                </a:moveTo>
                <a:lnTo>
                  <a:pt x="0" y="0"/>
                </a:lnTo>
                <a:lnTo>
                  <a:pt x="0" y="5636604"/>
                </a:lnTo>
                <a:lnTo>
                  <a:pt x="4903845" y="5636604"/>
                </a:lnTo>
                <a:lnTo>
                  <a:pt x="4903845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7099006" y="6627691"/>
            <a:ext cx="10485385" cy="2630609"/>
          </a:xfrm>
          <a:custGeom>
            <a:avLst/>
            <a:gdLst/>
            <a:ahLst/>
            <a:cxnLst/>
            <a:rect r="r" b="b" t="t" l="l"/>
            <a:pathLst>
              <a:path h="2630609" w="10485385">
                <a:moveTo>
                  <a:pt x="0" y="0"/>
                </a:moveTo>
                <a:lnTo>
                  <a:pt x="10485385" y="0"/>
                </a:lnTo>
                <a:lnTo>
                  <a:pt x="10485385" y="2630609"/>
                </a:lnTo>
                <a:lnTo>
                  <a:pt x="0" y="263060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348164" y="344344"/>
            <a:ext cx="11130050" cy="11712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468"/>
              </a:lnSpc>
            </a:pPr>
            <a:r>
              <a:rPr lang="en-US" sz="6763">
                <a:solidFill>
                  <a:srgbClr val="FFFFFF"/>
                </a:solidFill>
                <a:latin typeface="Neue Machina UltraBold"/>
              </a:rPr>
              <a:t>Question 3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48164" y="1448900"/>
            <a:ext cx="11302645" cy="10989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19"/>
              </a:lnSpc>
            </a:pPr>
            <a:r>
              <a:rPr lang="en-US" sz="3156">
                <a:solidFill>
                  <a:srgbClr val="FFFFFF"/>
                </a:solidFill>
                <a:latin typeface="Montserrat"/>
              </a:rPr>
              <a:t>Write a query to fetch the total number of boundaries and dot balls from the deliveries_v02 table.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48164" y="2900063"/>
            <a:ext cx="11130050" cy="51172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71"/>
              </a:lnSpc>
            </a:pPr>
            <a:r>
              <a:rPr lang="en-US" sz="2908">
                <a:solidFill>
                  <a:srgbClr val="FFFFFF"/>
                </a:solidFill>
                <a:latin typeface="Montserrat"/>
              </a:rPr>
              <a:t>Query:</a:t>
            </a:r>
          </a:p>
          <a:p>
            <a:pPr>
              <a:lnSpc>
                <a:spcPts val="4071"/>
              </a:lnSpc>
            </a:pPr>
          </a:p>
          <a:p>
            <a:pPr>
              <a:lnSpc>
                <a:spcPts val="4071"/>
              </a:lnSpc>
            </a:pPr>
            <a:r>
              <a:rPr lang="en-US" sz="2908">
                <a:solidFill>
                  <a:srgbClr val="FFFFFF"/>
                </a:solidFill>
                <a:latin typeface="Montserrat"/>
              </a:rPr>
              <a:t>SELECT</a:t>
            </a:r>
          </a:p>
          <a:p>
            <a:pPr>
              <a:lnSpc>
                <a:spcPts val="4071"/>
              </a:lnSpc>
            </a:pPr>
            <a:r>
              <a:rPr lang="en-US" sz="2908">
                <a:solidFill>
                  <a:srgbClr val="FFFFFF"/>
                </a:solidFill>
                <a:latin typeface="Montserrat"/>
              </a:rPr>
              <a:t>  count(CASE WHEN ball_result = 'boundary' THEN 1 END) AS total_boundaries,</a:t>
            </a:r>
          </a:p>
          <a:p>
            <a:pPr>
              <a:lnSpc>
                <a:spcPts val="4071"/>
              </a:lnSpc>
            </a:pPr>
            <a:r>
              <a:rPr lang="en-US" sz="2908">
                <a:solidFill>
                  <a:srgbClr val="FFFFFF"/>
                </a:solidFill>
                <a:latin typeface="Montserrat"/>
              </a:rPr>
              <a:t>  count(CASE WHEN ball_result = 'dot' THEN 1 END) AS total_dot_balls</a:t>
            </a:r>
          </a:p>
          <a:p>
            <a:pPr>
              <a:lnSpc>
                <a:spcPts val="4071"/>
              </a:lnSpc>
            </a:pPr>
            <a:r>
              <a:rPr lang="en-US" sz="2908">
                <a:solidFill>
                  <a:srgbClr val="FFFFFF"/>
                </a:solidFill>
                <a:latin typeface="Montserrat"/>
              </a:rPr>
              <a:t>FROM</a:t>
            </a:r>
          </a:p>
          <a:p>
            <a:pPr>
              <a:lnSpc>
                <a:spcPts val="4071"/>
              </a:lnSpc>
            </a:pPr>
            <a:r>
              <a:rPr lang="en-US" sz="2908">
                <a:solidFill>
                  <a:srgbClr val="FFFFFF"/>
                </a:solidFill>
                <a:latin typeface="Montserrat"/>
              </a:rPr>
              <a:t>  deliveries_v02;</a:t>
            </a:r>
          </a:p>
          <a:p>
            <a:pPr>
              <a:lnSpc>
                <a:spcPts val="4071"/>
              </a:lnSpc>
            </a:pP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478214" y="-4882840"/>
            <a:ext cx="9218676" cy="9218676"/>
          </a:xfrm>
          <a:custGeom>
            <a:avLst/>
            <a:gdLst/>
            <a:ahLst/>
            <a:cxnLst/>
            <a:rect r="r" b="b" t="t" l="l"/>
            <a:pathLst>
              <a:path h="9218676" w="9218676">
                <a:moveTo>
                  <a:pt x="0" y="0"/>
                </a:moveTo>
                <a:lnTo>
                  <a:pt x="9218676" y="0"/>
                </a:lnTo>
                <a:lnTo>
                  <a:pt x="9218676" y="9218677"/>
                </a:lnTo>
                <a:lnTo>
                  <a:pt x="0" y="92186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720443" y="-1551311"/>
            <a:ext cx="8685325" cy="8685325"/>
          </a:xfrm>
          <a:custGeom>
            <a:avLst/>
            <a:gdLst/>
            <a:ahLst/>
            <a:cxnLst/>
            <a:rect r="r" b="b" t="t" l="l"/>
            <a:pathLst>
              <a:path h="8685325" w="8685325">
                <a:moveTo>
                  <a:pt x="0" y="0"/>
                </a:moveTo>
                <a:lnTo>
                  <a:pt x="8685326" y="0"/>
                </a:lnTo>
                <a:lnTo>
                  <a:pt x="8685326" y="8685325"/>
                </a:lnTo>
                <a:lnTo>
                  <a:pt x="0" y="86853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247802" y="4806269"/>
            <a:ext cx="9218676" cy="9218676"/>
          </a:xfrm>
          <a:custGeom>
            <a:avLst/>
            <a:gdLst/>
            <a:ahLst/>
            <a:cxnLst/>
            <a:rect r="r" b="b" t="t" l="l"/>
            <a:pathLst>
              <a:path h="9218676" w="9218676">
                <a:moveTo>
                  <a:pt x="0" y="0"/>
                </a:moveTo>
                <a:lnTo>
                  <a:pt x="9218677" y="0"/>
                </a:lnTo>
                <a:lnTo>
                  <a:pt x="9218677" y="9218676"/>
                </a:lnTo>
                <a:lnTo>
                  <a:pt x="0" y="92186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899438" y="7474099"/>
            <a:ext cx="8685325" cy="8685325"/>
          </a:xfrm>
          <a:custGeom>
            <a:avLst/>
            <a:gdLst/>
            <a:ahLst/>
            <a:cxnLst/>
            <a:rect r="r" b="b" t="t" l="l"/>
            <a:pathLst>
              <a:path h="8685325" w="8685325">
                <a:moveTo>
                  <a:pt x="0" y="0"/>
                </a:moveTo>
                <a:lnTo>
                  <a:pt x="8685326" y="0"/>
                </a:lnTo>
                <a:lnTo>
                  <a:pt x="8685326" y="8685325"/>
                </a:lnTo>
                <a:lnTo>
                  <a:pt x="0" y="86853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869971" y="8535586"/>
            <a:ext cx="2778658" cy="2285446"/>
          </a:xfrm>
          <a:custGeom>
            <a:avLst/>
            <a:gdLst/>
            <a:ahLst/>
            <a:cxnLst/>
            <a:rect r="r" b="b" t="t" l="l"/>
            <a:pathLst>
              <a:path h="2285446" w="2778658">
                <a:moveTo>
                  <a:pt x="0" y="0"/>
                </a:moveTo>
                <a:lnTo>
                  <a:pt x="2778658" y="0"/>
                </a:lnTo>
                <a:lnTo>
                  <a:pt x="2778658" y="2285447"/>
                </a:lnTo>
                <a:lnTo>
                  <a:pt x="0" y="228544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0">
            <a:off x="14020057" y="-2331083"/>
            <a:ext cx="4903845" cy="5636604"/>
          </a:xfrm>
          <a:custGeom>
            <a:avLst/>
            <a:gdLst/>
            <a:ahLst/>
            <a:cxnLst/>
            <a:rect r="r" b="b" t="t" l="l"/>
            <a:pathLst>
              <a:path h="5636604" w="4903845">
                <a:moveTo>
                  <a:pt x="4903845" y="0"/>
                </a:moveTo>
                <a:lnTo>
                  <a:pt x="0" y="0"/>
                </a:lnTo>
                <a:lnTo>
                  <a:pt x="0" y="5636604"/>
                </a:lnTo>
                <a:lnTo>
                  <a:pt x="4903845" y="5636604"/>
                </a:lnTo>
                <a:lnTo>
                  <a:pt x="4903845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1879100" y="2109092"/>
            <a:ext cx="5380200" cy="6426494"/>
          </a:xfrm>
          <a:custGeom>
            <a:avLst/>
            <a:gdLst/>
            <a:ahLst/>
            <a:cxnLst/>
            <a:rect r="r" b="b" t="t" l="l"/>
            <a:pathLst>
              <a:path h="6426494" w="5380200">
                <a:moveTo>
                  <a:pt x="0" y="0"/>
                </a:moveTo>
                <a:lnTo>
                  <a:pt x="5380200" y="0"/>
                </a:lnTo>
                <a:lnTo>
                  <a:pt x="5380200" y="6426494"/>
                </a:lnTo>
                <a:lnTo>
                  <a:pt x="0" y="642649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231" r="0" b="-231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348164" y="344344"/>
            <a:ext cx="11130050" cy="11712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468"/>
              </a:lnSpc>
            </a:pPr>
            <a:r>
              <a:rPr lang="en-US" sz="6763">
                <a:solidFill>
                  <a:srgbClr val="FFFFFF"/>
                </a:solidFill>
                <a:latin typeface="Neue Machina UltraBold"/>
              </a:rPr>
              <a:t>Question 4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48164" y="1448900"/>
            <a:ext cx="11302645" cy="27676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19"/>
              </a:lnSpc>
            </a:pPr>
            <a:r>
              <a:rPr lang="en-US" sz="3156">
                <a:solidFill>
                  <a:srgbClr val="FFFFFF"/>
                </a:solidFill>
                <a:latin typeface="Montserrat"/>
              </a:rPr>
              <a:t>Write a query to fetch the total number of boundaries scored by each team from the deliveries_v02 table and order it in descending order of the number of boundaries scored.</a:t>
            </a:r>
          </a:p>
          <a:p>
            <a:pPr>
              <a:lnSpc>
                <a:spcPts val="4419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348164" y="4288212"/>
            <a:ext cx="11130050" cy="63821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51"/>
              </a:lnSpc>
            </a:pPr>
            <a:r>
              <a:rPr lang="en-US" sz="2608">
                <a:solidFill>
                  <a:srgbClr val="FFFFFF"/>
                </a:solidFill>
                <a:latin typeface="Montserrat"/>
              </a:rPr>
              <a:t>Query:</a:t>
            </a:r>
          </a:p>
          <a:p>
            <a:pPr>
              <a:lnSpc>
                <a:spcPts val="3651"/>
              </a:lnSpc>
            </a:pPr>
          </a:p>
          <a:p>
            <a:pPr>
              <a:lnSpc>
                <a:spcPts val="3651"/>
              </a:lnSpc>
            </a:pPr>
            <a:r>
              <a:rPr lang="en-US" sz="2608">
                <a:solidFill>
                  <a:srgbClr val="FFFFFF"/>
                </a:solidFill>
                <a:latin typeface="Montserrat"/>
              </a:rPr>
              <a:t>SELECT</a:t>
            </a:r>
          </a:p>
          <a:p>
            <a:pPr>
              <a:lnSpc>
                <a:spcPts val="3651"/>
              </a:lnSpc>
            </a:pPr>
            <a:r>
              <a:rPr lang="en-US" sz="2608">
                <a:solidFill>
                  <a:srgbClr val="FFFFFF"/>
                </a:solidFill>
                <a:latin typeface="Montserrat"/>
              </a:rPr>
              <a:t>  batting_team,</a:t>
            </a:r>
          </a:p>
          <a:p>
            <a:pPr>
              <a:lnSpc>
                <a:spcPts val="3651"/>
              </a:lnSpc>
            </a:pPr>
            <a:r>
              <a:rPr lang="en-US" sz="2608">
                <a:solidFill>
                  <a:srgbClr val="FFFFFF"/>
                </a:solidFill>
                <a:latin typeface="Montserrat"/>
              </a:rPr>
              <a:t>  COUNT(CASE WHEN ball_result = 'boundary' THEN 1 END) AS total_boundaries</a:t>
            </a:r>
          </a:p>
          <a:p>
            <a:pPr>
              <a:lnSpc>
                <a:spcPts val="3651"/>
              </a:lnSpc>
            </a:pPr>
            <a:r>
              <a:rPr lang="en-US" sz="2608">
                <a:solidFill>
                  <a:srgbClr val="FFFFFF"/>
                </a:solidFill>
                <a:latin typeface="Montserrat"/>
              </a:rPr>
              <a:t>FROM</a:t>
            </a:r>
          </a:p>
          <a:p>
            <a:pPr>
              <a:lnSpc>
                <a:spcPts val="3651"/>
              </a:lnSpc>
            </a:pPr>
            <a:r>
              <a:rPr lang="en-US" sz="2608">
                <a:solidFill>
                  <a:srgbClr val="FFFFFF"/>
                </a:solidFill>
                <a:latin typeface="Montserrat"/>
              </a:rPr>
              <a:t>  deliveries_v02</a:t>
            </a:r>
          </a:p>
          <a:p>
            <a:pPr>
              <a:lnSpc>
                <a:spcPts val="3651"/>
              </a:lnSpc>
            </a:pPr>
            <a:r>
              <a:rPr lang="en-US" sz="2608">
                <a:solidFill>
                  <a:srgbClr val="FFFFFF"/>
                </a:solidFill>
                <a:latin typeface="Montserrat"/>
              </a:rPr>
              <a:t>GROUP BY</a:t>
            </a:r>
          </a:p>
          <a:p>
            <a:pPr>
              <a:lnSpc>
                <a:spcPts val="3651"/>
              </a:lnSpc>
            </a:pPr>
            <a:r>
              <a:rPr lang="en-US" sz="2608">
                <a:solidFill>
                  <a:srgbClr val="FFFFFF"/>
                </a:solidFill>
                <a:latin typeface="Montserrat"/>
              </a:rPr>
              <a:t>  batting_team</a:t>
            </a:r>
          </a:p>
          <a:p>
            <a:pPr>
              <a:lnSpc>
                <a:spcPts val="3651"/>
              </a:lnSpc>
            </a:pPr>
            <a:r>
              <a:rPr lang="en-US" sz="2608">
                <a:solidFill>
                  <a:srgbClr val="FFFFFF"/>
                </a:solidFill>
                <a:latin typeface="Montserrat"/>
              </a:rPr>
              <a:t>ORDER BY</a:t>
            </a:r>
          </a:p>
          <a:p>
            <a:pPr>
              <a:lnSpc>
                <a:spcPts val="3651"/>
              </a:lnSpc>
            </a:pPr>
            <a:r>
              <a:rPr lang="en-US" sz="2608">
                <a:solidFill>
                  <a:srgbClr val="FFFFFF"/>
                </a:solidFill>
                <a:latin typeface="Montserrat"/>
              </a:rPr>
              <a:t>  total_boundaries DESC;</a:t>
            </a:r>
          </a:p>
          <a:p>
            <a:pPr>
              <a:lnSpc>
                <a:spcPts val="3651"/>
              </a:lnSpc>
            </a:pPr>
          </a:p>
          <a:p>
            <a:pPr>
              <a:lnSpc>
                <a:spcPts val="3651"/>
              </a:lnSpc>
            </a:pP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478214" y="-4882840"/>
            <a:ext cx="9218676" cy="9218676"/>
          </a:xfrm>
          <a:custGeom>
            <a:avLst/>
            <a:gdLst/>
            <a:ahLst/>
            <a:cxnLst/>
            <a:rect r="r" b="b" t="t" l="l"/>
            <a:pathLst>
              <a:path h="9218676" w="9218676">
                <a:moveTo>
                  <a:pt x="0" y="0"/>
                </a:moveTo>
                <a:lnTo>
                  <a:pt x="9218676" y="0"/>
                </a:lnTo>
                <a:lnTo>
                  <a:pt x="9218676" y="9218677"/>
                </a:lnTo>
                <a:lnTo>
                  <a:pt x="0" y="92186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720443" y="-1551311"/>
            <a:ext cx="8685325" cy="8685325"/>
          </a:xfrm>
          <a:custGeom>
            <a:avLst/>
            <a:gdLst/>
            <a:ahLst/>
            <a:cxnLst/>
            <a:rect r="r" b="b" t="t" l="l"/>
            <a:pathLst>
              <a:path h="8685325" w="8685325">
                <a:moveTo>
                  <a:pt x="0" y="0"/>
                </a:moveTo>
                <a:lnTo>
                  <a:pt x="8685326" y="0"/>
                </a:lnTo>
                <a:lnTo>
                  <a:pt x="8685326" y="8685325"/>
                </a:lnTo>
                <a:lnTo>
                  <a:pt x="0" y="86853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247802" y="4806269"/>
            <a:ext cx="9218676" cy="9218676"/>
          </a:xfrm>
          <a:custGeom>
            <a:avLst/>
            <a:gdLst/>
            <a:ahLst/>
            <a:cxnLst/>
            <a:rect r="r" b="b" t="t" l="l"/>
            <a:pathLst>
              <a:path h="9218676" w="9218676">
                <a:moveTo>
                  <a:pt x="0" y="0"/>
                </a:moveTo>
                <a:lnTo>
                  <a:pt x="9218677" y="0"/>
                </a:lnTo>
                <a:lnTo>
                  <a:pt x="9218677" y="9218676"/>
                </a:lnTo>
                <a:lnTo>
                  <a:pt x="0" y="92186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899438" y="7474099"/>
            <a:ext cx="8685325" cy="8685325"/>
          </a:xfrm>
          <a:custGeom>
            <a:avLst/>
            <a:gdLst/>
            <a:ahLst/>
            <a:cxnLst/>
            <a:rect r="r" b="b" t="t" l="l"/>
            <a:pathLst>
              <a:path h="8685325" w="8685325">
                <a:moveTo>
                  <a:pt x="0" y="0"/>
                </a:moveTo>
                <a:lnTo>
                  <a:pt x="8685326" y="0"/>
                </a:lnTo>
                <a:lnTo>
                  <a:pt x="8685326" y="8685325"/>
                </a:lnTo>
                <a:lnTo>
                  <a:pt x="0" y="86853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869971" y="8535586"/>
            <a:ext cx="2778658" cy="2285446"/>
          </a:xfrm>
          <a:custGeom>
            <a:avLst/>
            <a:gdLst/>
            <a:ahLst/>
            <a:cxnLst/>
            <a:rect r="r" b="b" t="t" l="l"/>
            <a:pathLst>
              <a:path h="2285446" w="2778658">
                <a:moveTo>
                  <a:pt x="0" y="0"/>
                </a:moveTo>
                <a:lnTo>
                  <a:pt x="2778658" y="0"/>
                </a:lnTo>
                <a:lnTo>
                  <a:pt x="2778658" y="2285447"/>
                </a:lnTo>
                <a:lnTo>
                  <a:pt x="0" y="228544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0">
            <a:off x="14020057" y="-2331083"/>
            <a:ext cx="4903845" cy="5636604"/>
          </a:xfrm>
          <a:custGeom>
            <a:avLst/>
            <a:gdLst/>
            <a:ahLst/>
            <a:cxnLst/>
            <a:rect r="r" b="b" t="t" l="l"/>
            <a:pathLst>
              <a:path h="5636604" w="4903845">
                <a:moveTo>
                  <a:pt x="4903845" y="0"/>
                </a:moveTo>
                <a:lnTo>
                  <a:pt x="0" y="0"/>
                </a:lnTo>
                <a:lnTo>
                  <a:pt x="0" y="5636604"/>
                </a:lnTo>
                <a:lnTo>
                  <a:pt x="4903845" y="5636604"/>
                </a:lnTo>
                <a:lnTo>
                  <a:pt x="4903845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2010011" y="964015"/>
            <a:ext cx="5684847" cy="8294285"/>
          </a:xfrm>
          <a:custGeom>
            <a:avLst/>
            <a:gdLst/>
            <a:ahLst/>
            <a:cxnLst/>
            <a:rect r="r" b="b" t="t" l="l"/>
            <a:pathLst>
              <a:path h="8294285" w="5684847">
                <a:moveTo>
                  <a:pt x="0" y="0"/>
                </a:moveTo>
                <a:lnTo>
                  <a:pt x="5684847" y="0"/>
                </a:lnTo>
                <a:lnTo>
                  <a:pt x="5684847" y="8294285"/>
                </a:lnTo>
                <a:lnTo>
                  <a:pt x="0" y="829428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348164" y="344344"/>
            <a:ext cx="11130050" cy="11712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468"/>
              </a:lnSpc>
            </a:pPr>
            <a:r>
              <a:rPr lang="en-US" sz="6763">
                <a:solidFill>
                  <a:srgbClr val="FFFFFF"/>
                </a:solidFill>
                <a:latin typeface="Neue Machina UltraBold"/>
              </a:rPr>
              <a:t>Question 5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48164" y="1448900"/>
            <a:ext cx="11302645" cy="22113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19"/>
              </a:lnSpc>
            </a:pPr>
            <a:r>
              <a:rPr lang="en-US" sz="3156">
                <a:solidFill>
                  <a:srgbClr val="FFFFFF"/>
                </a:solidFill>
                <a:latin typeface="Montserrat"/>
              </a:rPr>
              <a:t>Write a query to fetch the total number of dot balls bowled by each team and order it in descending order of the total number of dot balls bowled.</a:t>
            </a:r>
          </a:p>
          <a:p>
            <a:pPr>
              <a:lnSpc>
                <a:spcPts val="4419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348164" y="4288212"/>
            <a:ext cx="11130050" cy="59249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51"/>
              </a:lnSpc>
            </a:pPr>
            <a:r>
              <a:rPr lang="en-US" sz="2608">
                <a:solidFill>
                  <a:srgbClr val="FFFFFF"/>
                </a:solidFill>
                <a:latin typeface="Montserrat"/>
              </a:rPr>
              <a:t>Query:</a:t>
            </a:r>
          </a:p>
          <a:p>
            <a:pPr>
              <a:lnSpc>
                <a:spcPts val="3651"/>
              </a:lnSpc>
            </a:pPr>
          </a:p>
          <a:p>
            <a:pPr>
              <a:lnSpc>
                <a:spcPts val="3651"/>
              </a:lnSpc>
            </a:pPr>
            <a:r>
              <a:rPr lang="en-US" sz="2608">
                <a:solidFill>
                  <a:srgbClr val="FFFFFF"/>
                </a:solidFill>
                <a:latin typeface="Montserrat"/>
              </a:rPr>
              <a:t>SELECT</a:t>
            </a:r>
          </a:p>
          <a:p>
            <a:pPr>
              <a:lnSpc>
                <a:spcPts val="3651"/>
              </a:lnSpc>
            </a:pPr>
            <a:r>
              <a:rPr lang="en-US" sz="2608">
                <a:solidFill>
                  <a:srgbClr val="FFFFFF"/>
                </a:solidFill>
                <a:latin typeface="Montserrat"/>
              </a:rPr>
              <a:t>    bowling_team,</a:t>
            </a:r>
          </a:p>
          <a:p>
            <a:pPr>
              <a:lnSpc>
                <a:spcPts val="3651"/>
              </a:lnSpc>
            </a:pPr>
            <a:r>
              <a:rPr lang="en-US" sz="2608">
                <a:solidFill>
                  <a:srgbClr val="FFFFFF"/>
                </a:solidFill>
                <a:latin typeface="Montserrat"/>
              </a:rPr>
              <a:t>    COUNT(CASE WHEN ball_result = 'dot' THEN 1 END) AS total_dot</a:t>
            </a:r>
          </a:p>
          <a:p>
            <a:pPr>
              <a:lnSpc>
                <a:spcPts val="3651"/>
              </a:lnSpc>
            </a:pPr>
            <a:r>
              <a:rPr lang="en-US" sz="2608">
                <a:solidFill>
                  <a:srgbClr val="FFFFFF"/>
                </a:solidFill>
                <a:latin typeface="Montserrat"/>
              </a:rPr>
              <a:t>FROM</a:t>
            </a:r>
          </a:p>
          <a:p>
            <a:pPr>
              <a:lnSpc>
                <a:spcPts val="3651"/>
              </a:lnSpc>
            </a:pPr>
            <a:r>
              <a:rPr lang="en-US" sz="2608">
                <a:solidFill>
                  <a:srgbClr val="FFFFFF"/>
                </a:solidFill>
                <a:latin typeface="Montserrat"/>
              </a:rPr>
              <a:t>    deliveries_v02</a:t>
            </a:r>
          </a:p>
          <a:p>
            <a:pPr>
              <a:lnSpc>
                <a:spcPts val="3651"/>
              </a:lnSpc>
            </a:pPr>
            <a:r>
              <a:rPr lang="en-US" sz="2608">
                <a:solidFill>
                  <a:srgbClr val="FFFFFF"/>
                </a:solidFill>
                <a:latin typeface="Montserrat"/>
              </a:rPr>
              <a:t>GROUP BY</a:t>
            </a:r>
          </a:p>
          <a:p>
            <a:pPr>
              <a:lnSpc>
                <a:spcPts val="3651"/>
              </a:lnSpc>
            </a:pPr>
            <a:r>
              <a:rPr lang="en-US" sz="2608">
                <a:solidFill>
                  <a:srgbClr val="FFFFFF"/>
                </a:solidFill>
                <a:latin typeface="Montserrat"/>
              </a:rPr>
              <a:t>    bowling_team</a:t>
            </a:r>
          </a:p>
          <a:p>
            <a:pPr>
              <a:lnSpc>
                <a:spcPts val="3651"/>
              </a:lnSpc>
            </a:pPr>
            <a:r>
              <a:rPr lang="en-US" sz="2608">
                <a:solidFill>
                  <a:srgbClr val="FFFFFF"/>
                </a:solidFill>
                <a:latin typeface="Montserrat"/>
              </a:rPr>
              <a:t>ORDER BY</a:t>
            </a:r>
          </a:p>
          <a:p>
            <a:pPr>
              <a:lnSpc>
                <a:spcPts val="3651"/>
              </a:lnSpc>
            </a:pPr>
            <a:r>
              <a:rPr lang="en-US" sz="2608">
                <a:solidFill>
                  <a:srgbClr val="FFFFFF"/>
                </a:solidFill>
                <a:latin typeface="Montserrat"/>
              </a:rPr>
              <a:t>    total_dot DESC;</a:t>
            </a:r>
          </a:p>
          <a:p>
            <a:pPr>
              <a:lnSpc>
                <a:spcPts val="3651"/>
              </a:lnSpc>
            </a:pPr>
          </a:p>
          <a:p>
            <a:pPr>
              <a:lnSpc>
                <a:spcPts val="3651"/>
              </a:lnSpc>
            </a:pP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478214" y="-4882840"/>
            <a:ext cx="9218676" cy="9218676"/>
          </a:xfrm>
          <a:custGeom>
            <a:avLst/>
            <a:gdLst/>
            <a:ahLst/>
            <a:cxnLst/>
            <a:rect r="r" b="b" t="t" l="l"/>
            <a:pathLst>
              <a:path h="9218676" w="9218676">
                <a:moveTo>
                  <a:pt x="0" y="0"/>
                </a:moveTo>
                <a:lnTo>
                  <a:pt x="9218676" y="0"/>
                </a:lnTo>
                <a:lnTo>
                  <a:pt x="9218676" y="9218677"/>
                </a:lnTo>
                <a:lnTo>
                  <a:pt x="0" y="92186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720443" y="-1551311"/>
            <a:ext cx="8685325" cy="8685325"/>
          </a:xfrm>
          <a:custGeom>
            <a:avLst/>
            <a:gdLst/>
            <a:ahLst/>
            <a:cxnLst/>
            <a:rect r="r" b="b" t="t" l="l"/>
            <a:pathLst>
              <a:path h="8685325" w="8685325">
                <a:moveTo>
                  <a:pt x="0" y="0"/>
                </a:moveTo>
                <a:lnTo>
                  <a:pt x="8685326" y="0"/>
                </a:lnTo>
                <a:lnTo>
                  <a:pt x="8685326" y="8685325"/>
                </a:lnTo>
                <a:lnTo>
                  <a:pt x="0" y="86853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247802" y="4806269"/>
            <a:ext cx="9218676" cy="9218676"/>
          </a:xfrm>
          <a:custGeom>
            <a:avLst/>
            <a:gdLst/>
            <a:ahLst/>
            <a:cxnLst/>
            <a:rect r="r" b="b" t="t" l="l"/>
            <a:pathLst>
              <a:path h="9218676" w="9218676">
                <a:moveTo>
                  <a:pt x="0" y="0"/>
                </a:moveTo>
                <a:lnTo>
                  <a:pt x="9218677" y="0"/>
                </a:lnTo>
                <a:lnTo>
                  <a:pt x="9218677" y="9218676"/>
                </a:lnTo>
                <a:lnTo>
                  <a:pt x="0" y="92186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899438" y="7474099"/>
            <a:ext cx="8685325" cy="8685325"/>
          </a:xfrm>
          <a:custGeom>
            <a:avLst/>
            <a:gdLst/>
            <a:ahLst/>
            <a:cxnLst/>
            <a:rect r="r" b="b" t="t" l="l"/>
            <a:pathLst>
              <a:path h="8685325" w="8685325">
                <a:moveTo>
                  <a:pt x="0" y="0"/>
                </a:moveTo>
                <a:lnTo>
                  <a:pt x="8685326" y="0"/>
                </a:lnTo>
                <a:lnTo>
                  <a:pt x="8685326" y="8685325"/>
                </a:lnTo>
                <a:lnTo>
                  <a:pt x="0" y="86853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869971" y="8535586"/>
            <a:ext cx="2778658" cy="2285446"/>
          </a:xfrm>
          <a:custGeom>
            <a:avLst/>
            <a:gdLst/>
            <a:ahLst/>
            <a:cxnLst/>
            <a:rect r="r" b="b" t="t" l="l"/>
            <a:pathLst>
              <a:path h="2285446" w="2778658">
                <a:moveTo>
                  <a:pt x="0" y="0"/>
                </a:moveTo>
                <a:lnTo>
                  <a:pt x="2778658" y="0"/>
                </a:lnTo>
                <a:lnTo>
                  <a:pt x="2778658" y="2285447"/>
                </a:lnTo>
                <a:lnTo>
                  <a:pt x="0" y="228544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0">
            <a:off x="14020057" y="-2331083"/>
            <a:ext cx="4903845" cy="5636604"/>
          </a:xfrm>
          <a:custGeom>
            <a:avLst/>
            <a:gdLst/>
            <a:ahLst/>
            <a:cxnLst/>
            <a:rect r="r" b="b" t="t" l="l"/>
            <a:pathLst>
              <a:path h="5636604" w="4903845">
                <a:moveTo>
                  <a:pt x="4903845" y="0"/>
                </a:moveTo>
                <a:lnTo>
                  <a:pt x="0" y="0"/>
                </a:lnTo>
                <a:lnTo>
                  <a:pt x="0" y="5636604"/>
                </a:lnTo>
                <a:lnTo>
                  <a:pt x="4903845" y="5636604"/>
                </a:lnTo>
                <a:lnTo>
                  <a:pt x="4903845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1291897" y="1896922"/>
            <a:ext cx="6565244" cy="5818694"/>
          </a:xfrm>
          <a:custGeom>
            <a:avLst/>
            <a:gdLst/>
            <a:ahLst/>
            <a:cxnLst/>
            <a:rect r="r" b="b" t="t" l="l"/>
            <a:pathLst>
              <a:path h="5818694" w="6565244">
                <a:moveTo>
                  <a:pt x="0" y="0"/>
                </a:moveTo>
                <a:lnTo>
                  <a:pt x="6565244" y="0"/>
                </a:lnTo>
                <a:lnTo>
                  <a:pt x="6565244" y="5818694"/>
                </a:lnTo>
                <a:lnTo>
                  <a:pt x="0" y="581869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348164" y="344344"/>
            <a:ext cx="11130050" cy="11712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468"/>
              </a:lnSpc>
            </a:pPr>
            <a:r>
              <a:rPr lang="en-US" sz="6763">
                <a:solidFill>
                  <a:srgbClr val="FFFFFF"/>
                </a:solidFill>
                <a:latin typeface="Neue Machina UltraBold"/>
              </a:rPr>
              <a:t>Question 6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48164" y="1448900"/>
            <a:ext cx="11302645" cy="22113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19"/>
              </a:lnSpc>
            </a:pPr>
            <a:r>
              <a:rPr lang="en-US" sz="3156">
                <a:solidFill>
                  <a:srgbClr val="FFFFFF"/>
                </a:solidFill>
                <a:latin typeface="Montserrat"/>
              </a:rPr>
              <a:t>Write a query to fetch the total number of dismissals by dismissal kinds where dismissal kind is not NA</a:t>
            </a:r>
          </a:p>
          <a:p>
            <a:pPr>
              <a:lnSpc>
                <a:spcPts val="4419"/>
              </a:lnSpc>
            </a:pPr>
          </a:p>
          <a:p>
            <a:pPr>
              <a:lnSpc>
                <a:spcPts val="4419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348164" y="4288212"/>
            <a:ext cx="11130050" cy="63821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51"/>
              </a:lnSpc>
            </a:pPr>
            <a:r>
              <a:rPr lang="en-US" sz="2608">
                <a:solidFill>
                  <a:srgbClr val="FFFFFF"/>
                </a:solidFill>
                <a:latin typeface="Montserrat"/>
              </a:rPr>
              <a:t>Query:</a:t>
            </a:r>
          </a:p>
          <a:p>
            <a:pPr>
              <a:lnSpc>
                <a:spcPts val="3651"/>
              </a:lnSpc>
            </a:pPr>
          </a:p>
          <a:p>
            <a:pPr>
              <a:lnSpc>
                <a:spcPts val="3651"/>
              </a:lnSpc>
            </a:pPr>
            <a:r>
              <a:rPr lang="en-US" sz="2608">
                <a:solidFill>
                  <a:srgbClr val="FFFFFF"/>
                </a:solidFill>
                <a:latin typeface="Montserrat"/>
              </a:rPr>
              <a:t>SELECT</a:t>
            </a:r>
          </a:p>
          <a:p>
            <a:pPr>
              <a:lnSpc>
                <a:spcPts val="3651"/>
              </a:lnSpc>
            </a:pPr>
            <a:r>
              <a:rPr lang="en-US" sz="2608">
                <a:solidFill>
                  <a:srgbClr val="FFFFFF"/>
                </a:solidFill>
                <a:latin typeface="Montserrat"/>
              </a:rPr>
              <a:t>  dismissal_kind,</a:t>
            </a:r>
          </a:p>
          <a:p>
            <a:pPr>
              <a:lnSpc>
                <a:spcPts val="3651"/>
              </a:lnSpc>
            </a:pPr>
            <a:r>
              <a:rPr lang="en-US" sz="2608">
                <a:solidFill>
                  <a:srgbClr val="FFFFFF"/>
                </a:solidFill>
                <a:latin typeface="Montserrat"/>
              </a:rPr>
              <a:t>  COUNT(dismissal_kind) AS total_dismissals</a:t>
            </a:r>
          </a:p>
          <a:p>
            <a:pPr>
              <a:lnSpc>
                <a:spcPts val="3651"/>
              </a:lnSpc>
            </a:pPr>
            <a:r>
              <a:rPr lang="en-US" sz="2608">
                <a:solidFill>
                  <a:srgbClr val="FFFFFF"/>
                </a:solidFill>
                <a:latin typeface="Montserrat"/>
              </a:rPr>
              <a:t>FROM</a:t>
            </a:r>
          </a:p>
          <a:p>
            <a:pPr>
              <a:lnSpc>
                <a:spcPts val="3651"/>
              </a:lnSpc>
            </a:pPr>
            <a:r>
              <a:rPr lang="en-US" sz="2608">
                <a:solidFill>
                  <a:srgbClr val="FFFFFF"/>
                </a:solidFill>
                <a:latin typeface="Montserrat"/>
              </a:rPr>
              <a:t>  deliveries_v02</a:t>
            </a:r>
          </a:p>
          <a:p>
            <a:pPr>
              <a:lnSpc>
                <a:spcPts val="3651"/>
              </a:lnSpc>
            </a:pPr>
            <a:r>
              <a:rPr lang="en-US" sz="2608">
                <a:solidFill>
                  <a:srgbClr val="FFFFFF"/>
                </a:solidFill>
                <a:latin typeface="Montserrat"/>
              </a:rPr>
              <a:t>WHERE NOT</a:t>
            </a:r>
          </a:p>
          <a:p>
            <a:pPr>
              <a:lnSpc>
                <a:spcPts val="3651"/>
              </a:lnSpc>
            </a:pPr>
            <a:r>
              <a:rPr lang="en-US" sz="2608">
                <a:solidFill>
                  <a:srgbClr val="FFFFFF"/>
                </a:solidFill>
                <a:latin typeface="Montserrat"/>
              </a:rPr>
              <a:t>  dismissal_kind= 'NA'</a:t>
            </a:r>
          </a:p>
          <a:p>
            <a:pPr>
              <a:lnSpc>
                <a:spcPts val="3651"/>
              </a:lnSpc>
            </a:pPr>
            <a:r>
              <a:rPr lang="en-US" sz="2608">
                <a:solidFill>
                  <a:srgbClr val="FFFFFF"/>
                </a:solidFill>
                <a:latin typeface="Montserrat"/>
              </a:rPr>
              <a:t>GROUP BY</a:t>
            </a:r>
          </a:p>
          <a:p>
            <a:pPr>
              <a:lnSpc>
                <a:spcPts val="3651"/>
              </a:lnSpc>
            </a:pPr>
            <a:r>
              <a:rPr lang="en-US" sz="2608">
                <a:solidFill>
                  <a:srgbClr val="FFFFFF"/>
                </a:solidFill>
                <a:latin typeface="Montserrat"/>
              </a:rPr>
              <a:t>  dismissal_kind;</a:t>
            </a:r>
          </a:p>
          <a:p>
            <a:pPr>
              <a:lnSpc>
                <a:spcPts val="3651"/>
              </a:lnSpc>
            </a:pPr>
          </a:p>
          <a:p>
            <a:pPr>
              <a:lnSpc>
                <a:spcPts val="3651"/>
              </a:lnSpc>
            </a:pPr>
          </a:p>
          <a:p>
            <a:pPr>
              <a:lnSpc>
                <a:spcPts val="3651"/>
              </a:lnSpc>
            </a:pP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478214" y="-4882840"/>
            <a:ext cx="9218676" cy="9218676"/>
          </a:xfrm>
          <a:custGeom>
            <a:avLst/>
            <a:gdLst/>
            <a:ahLst/>
            <a:cxnLst/>
            <a:rect r="r" b="b" t="t" l="l"/>
            <a:pathLst>
              <a:path h="9218676" w="9218676">
                <a:moveTo>
                  <a:pt x="0" y="0"/>
                </a:moveTo>
                <a:lnTo>
                  <a:pt x="9218676" y="0"/>
                </a:lnTo>
                <a:lnTo>
                  <a:pt x="9218676" y="9218677"/>
                </a:lnTo>
                <a:lnTo>
                  <a:pt x="0" y="92186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720443" y="-1551311"/>
            <a:ext cx="8685325" cy="8685325"/>
          </a:xfrm>
          <a:custGeom>
            <a:avLst/>
            <a:gdLst/>
            <a:ahLst/>
            <a:cxnLst/>
            <a:rect r="r" b="b" t="t" l="l"/>
            <a:pathLst>
              <a:path h="8685325" w="8685325">
                <a:moveTo>
                  <a:pt x="0" y="0"/>
                </a:moveTo>
                <a:lnTo>
                  <a:pt x="8685326" y="0"/>
                </a:lnTo>
                <a:lnTo>
                  <a:pt x="8685326" y="8685325"/>
                </a:lnTo>
                <a:lnTo>
                  <a:pt x="0" y="86853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247802" y="4806269"/>
            <a:ext cx="9218676" cy="9218676"/>
          </a:xfrm>
          <a:custGeom>
            <a:avLst/>
            <a:gdLst/>
            <a:ahLst/>
            <a:cxnLst/>
            <a:rect r="r" b="b" t="t" l="l"/>
            <a:pathLst>
              <a:path h="9218676" w="9218676">
                <a:moveTo>
                  <a:pt x="0" y="0"/>
                </a:moveTo>
                <a:lnTo>
                  <a:pt x="9218677" y="0"/>
                </a:lnTo>
                <a:lnTo>
                  <a:pt x="9218677" y="9218676"/>
                </a:lnTo>
                <a:lnTo>
                  <a:pt x="0" y="92186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899438" y="7474099"/>
            <a:ext cx="8685325" cy="8685325"/>
          </a:xfrm>
          <a:custGeom>
            <a:avLst/>
            <a:gdLst/>
            <a:ahLst/>
            <a:cxnLst/>
            <a:rect r="r" b="b" t="t" l="l"/>
            <a:pathLst>
              <a:path h="8685325" w="8685325">
                <a:moveTo>
                  <a:pt x="0" y="0"/>
                </a:moveTo>
                <a:lnTo>
                  <a:pt x="8685326" y="0"/>
                </a:lnTo>
                <a:lnTo>
                  <a:pt x="8685326" y="8685325"/>
                </a:lnTo>
                <a:lnTo>
                  <a:pt x="0" y="86853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869971" y="8535586"/>
            <a:ext cx="2778658" cy="2285446"/>
          </a:xfrm>
          <a:custGeom>
            <a:avLst/>
            <a:gdLst/>
            <a:ahLst/>
            <a:cxnLst/>
            <a:rect r="r" b="b" t="t" l="l"/>
            <a:pathLst>
              <a:path h="2285446" w="2778658">
                <a:moveTo>
                  <a:pt x="0" y="0"/>
                </a:moveTo>
                <a:lnTo>
                  <a:pt x="2778658" y="0"/>
                </a:lnTo>
                <a:lnTo>
                  <a:pt x="2778658" y="2285447"/>
                </a:lnTo>
                <a:lnTo>
                  <a:pt x="0" y="228544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0">
            <a:off x="14020057" y="-2331083"/>
            <a:ext cx="4903845" cy="5636604"/>
          </a:xfrm>
          <a:custGeom>
            <a:avLst/>
            <a:gdLst/>
            <a:ahLst/>
            <a:cxnLst/>
            <a:rect r="r" b="b" t="t" l="l"/>
            <a:pathLst>
              <a:path h="5636604" w="4903845">
                <a:moveTo>
                  <a:pt x="4903845" y="0"/>
                </a:moveTo>
                <a:lnTo>
                  <a:pt x="0" y="0"/>
                </a:lnTo>
                <a:lnTo>
                  <a:pt x="0" y="5636604"/>
                </a:lnTo>
                <a:lnTo>
                  <a:pt x="4903845" y="5636604"/>
                </a:lnTo>
                <a:lnTo>
                  <a:pt x="4903845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8506033" y="3305521"/>
            <a:ext cx="9351108" cy="5343490"/>
          </a:xfrm>
          <a:custGeom>
            <a:avLst/>
            <a:gdLst/>
            <a:ahLst/>
            <a:cxnLst/>
            <a:rect r="r" b="b" t="t" l="l"/>
            <a:pathLst>
              <a:path h="5343490" w="9351108">
                <a:moveTo>
                  <a:pt x="0" y="0"/>
                </a:moveTo>
                <a:lnTo>
                  <a:pt x="9351108" y="0"/>
                </a:lnTo>
                <a:lnTo>
                  <a:pt x="9351108" y="5343490"/>
                </a:lnTo>
                <a:lnTo>
                  <a:pt x="0" y="534349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348164" y="344344"/>
            <a:ext cx="11130050" cy="11712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468"/>
              </a:lnSpc>
            </a:pPr>
            <a:r>
              <a:rPr lang="en-US" sz="6763">
                <a:solidFill>
                  <a:srgbClr val="FFFFFF"/>
                </a:solidFill>
                <a:latin typeface="Neue Machina UltraBold"/>
              </a:rPr>
              <a:t>Question 7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48164" y="1448900"/>
            <a:ext cx="11302645" cy="27676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19"/>
              </a:lnSpc>
            </a:pPr>
            <a:r>
              <a:rPr lang="en-US" sz="3156">
                <a:solidFill>
                  <a:srgbClr val="FFFFFF"/>
                </a:solidFill>
                <a:latin typeface="Montserrat"/>
              </a:rPr>
              <a:t>Write a query to get the top 5 bowlers who conceded maximum extra runs from the deliveries table</a:t>
            </a:r>
          </a:p>
          <a:p>
            <a:pPr>
              <a:lnSpc>
                <a:spcPts val="4419"/>
              </a:lnSpc>
            </a:pPr>
          </a:p>
          <a:p>
            <a:pPr>
              <a:lnSpc>
                <a:spcPts val="4419"/>
              </a:lnSpc>
            </a:pPr>
          </a:p>
          <a:p>
            <a:pPr>
              <a:lnSpc>
                <a:spcPts val="4419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348164" y="3296136"/>
            <a:ext cx="11130050" cy="72965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51"/>
              </a:lnSpc>
            </a:pPr>
            <a:r>
              <a:rPr lang="en-US" sz="2608">
                <a:solidFill>
                  <a:srgbClr val="FFFFFF"/>
                </a:solidFill>
                <a:latin typeface="Montserrat"/>
              </a:rPr>
              <a:t>Query:</a:t>
            </a:r>
          </a:p>
          <a:p>
            <a:pPr>
              <a:lnSpc>
                <a:spcPts val="3651"/>
              </a:lnSpc>
            </a:pPr>
          </a:p>
          <a:p>
            <a:pPr>
              <a:lnSpc>
                <a:spcPts val="3651"/>
              </a:lnSpc>
            </a:pPr>
            <a:r>
              <a:rPr lang="en-US" sz="2608">
                <a:solidFill>
                  <a:srgbClr val="FFFFFF"/>
                </a:solidFill>
                <a:latin typeface="Montserrat"/>
              </a:rPr>
              <a:t>SELECT</a:t>
            </a:r>
          </a:p>
          <a:p>
            <a:pPr>
              <a:lnSpc>
                <a:spcPts val="3651"/>
              </a:lnSpc>
            </a:pPr>
            <a:r>
              <a:rPr lang="en-US" sz="2608">
                <a:solidFill>
                  <a:srgbClr val="FFFFFF"/>
                </a:solidFill>
                <a:latin typeface="Montserrat"/>
              </a:rPr>
              <a:t>  bowler,</a:t>
            </a:r>
          </a:p>
          <a:p>
            <a:pPr>
              <a:lnSpc>
                <a:spcPts val="3651"/>
              </a:lnSpc>
            </a:pPr>
            <a:r>
              <a:rPr lang="en-US" sz="2608">
                <a:solidFill>
                  <a:srgbClr val="FFFFFF"/>
                </a:solidFill>
                <a:latin typeface="Montserrat"/>
              </a:rPr>
              <a:t>  SUM(extra_runs) AS total_extra_runs</a:t>
            </a:r>
          </a:p>
          <a:p>
            <a:pPr>
              <a:lnSpc>
                <a:spcPts val="3651"/>
              </a:lnSpc>
            </a:pPr>
            <a:r>
              <a:rPr lang="en-US" sz="2608">
                <a:solidFill>
                  <a:srgbClr val="FFFFFF"/>
                </a:solidFill>
                <a:latin typeface="Montserrat"/>
              </a:rPr>
              <a:t>FROM</a:t>
            </a:r>
          </a:p>
          <a:p>
            <a:pPr>
              <a:lnSpc>
                <a:spcPts val="3651"/>
              </a:lnSpc>
            </a:pPr>
            <a:r>
              <a:rPr lang="en-US" sz="2608">
                <a:solidFill>
                  <a:srgbClr val="FFFFFF"/>
                </a:solidFill>
                <a:latin typeface="Montserrat"/>
              </a:rPr>
              <a:t>  ipl_ball</a:t>
            </a:r>
          </a:p>
          <a:p>
            <a:pPr>
              <a:lnSpc>
                <a:spcPts val="3651"/>
              </a:lnSpc>
            </a:pPr>
            <a:r>
              <a:rPr lang="en-US" sz="2608">
                <a:solidFill>
                  <a:srgbClr val="FFFFFF"/>
                </a:solidFill>
                <a:latin typeface="Montserrat"/>
              </a:rPr>
              <a:t>GROUP BY</a:t>
            </a:r>
          </a:p>
          <a:p>
            <a:pPr>
              <a:lnSpc>
                <a:spcPts val="3651"/>
              </a:lnSpc>
            </a:pPr>
            <a:r>
              <a:rPr lang="en-US" sz="2608">
                <a:solidFill>
                  <a:srgbClr val="FFFFFF"/>
                </a:solidFill>
                <a:latin typeface="Montserrat"/>
              </a:rPr>
              <a:t>  bowler</a:t>
            </a:r>
          </a:p>
          <a:p>
            <a:pPr>
              <a:lnSpc>
                <a:spcPts val="3651"/>
              </a:lnSpc>
            </a:pPr>
            <a:r>
              <a:rPr lang="en-US" sz="2608">
                <a:solidFill>
                  <a:srgbClr val="FFFFFF"/>
                </a:solidFill>
                <a:latin typeface="Montserrat"/>
              </a:rPr>
              <a:t>ORDER BY</a:t>
            </a:r>
          </a:p>
          <a:p>
            <a:pPr>
              <a:lnSpc>
                <a:spcPts val="3651"/>
              </a:lnSpc>
            </a:pPr>
            <a:r>
              <a:rPr lang="en-US" sz="2608">
                <a:solidFill>
                  <a:srgbClr val="FFFFFF"/>
                </a:solidFill>
                <a:latin typeface="Montserrat"/>
              </a:rPr>
              <a:t>  total_extra_runs DESC</a:t>
            </a:r>
          </a:p>
          <a:p>
            <a:pPr>
              <a:lnSpc>
                <a:spcPts val="3651"/>
              </a:lnSpc>
            </a:pPr>
            <a:r>
              <a:rPr lang="en-US" sz="2608">
                <a:solidFill>
                  <a:srgbClr val="FFFFFF"/>
                </a:solidFill>
                <a:latin typeface="Montserrat"/>
              </a:rPr>
              <a:t>LIMIT 5;</a:t>
            </a:r>
          </a:p>
          <a:p>
            <a:pPr>
              <a:lnSpc>
                <a:spcPts val="3651"/>
              </a:lnSpc>
            </a:pPr>
          </a:p>
          <a:p>
            <a:pPr>
              <a:lnSpc>
                <a:spcPts val="3651"/>
              </a:lnSpc>
            </a:pPr>
          </a:p>
          <a:p>
            <a:pPr>
              <a:lnSpc>
                <a:spcPts val="3651"/>
              </a:lnSpc>
            </a:pPr>
          </a:p>
          <a:p>
            <a:pPr>
              <a:lnSpc>
                <a:spcPts val="3651"/>
              </a:lnSpc>
            </a:pP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478214" y="-4882840"/>
            <a:ext cx="9218676" cy="9218676"/>
          </a:xfrm>
          <a:custGeom>
            <a:avLst/>
            <a:gdLst/>
            <a:ahLst/>
            <a:cxnLst/>
            <a:rect r="r" b="b" t="t" l="l"/>
            <a:pathLst>
              <a:path h="9218676" w="9218676">
                <a:moveTo>
                  <a:pt x="0" y="0"/>
                </a:moveTo>
                <a:lnTo>
                  <a:pt x="9218676" y="0"/>
                </a:lnTo>
                <a:lnTo>
                  <a:pt x="9218676" y="9218677"/>
                </a:lnTo>
                <a:lnTo>
                  <a:pt x="0" y="92186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720443" y="-1551311"/>
            <a:ext cx="8685325" cy="8685325"/>
          </a:xfrm>
          <a:custGeom>
            <a:avLst/>
            <a:gdLst/>
            <a:ahLst/>
            <a:cxnLst/>
            <a:rect r="r" b="b" t="t" l="l"/>
            <a:pathLst>
              <a:path h="8685325" w="8685325">
                <a:moveTo>
                  <a:pt x="0" y="0"/>
                </a:moveTo>
                <a:lnTo>
                  <a:pt x="8685326" y="0"/>
                </a:lnTo>
                <a:lnTo>
                  <a:pt x="8685326" y="8685325"/>
                </a:lnTo>
                <a:lnTo>
                  <a:pt x="0" y="86853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247802" y="4806269"/>
            <a:ext cx="9218676" cy="9218676"/>
          </a:xfrm>
          <a:custGeom>
            <a:avLst/>
            <a:gdLst/>
            <a:ahLst/>
            <a:cxnLst/>
            <a:rect r="r" b="b" t="t" l="l"/>
            <a:pathLst>
              <a:path h="9218676" w="9218676">
                <a:moveTo>
                  <a:pt x="0" y="0"/>
                </a:moveTo>
                <a:lnTo>
                  <a:pt x="9218677" y="0"/>
                </a:lnTo>
                <a:lnTo>
                  <a:pt x="9218677" y="9218676"/>
                </a:lnTo>
                <a:lnTo>
                  <a:pt x="0" y="92186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899438" y="7474099"/>
            <a:ext cx="8685325" cy="8685325"/>
          </a:xfrm>
          <a:custGeom>
            <a:avLst/>
            <a:gdLst/>
            <a:ahLst/>
            <a:cxnLst/>
            <a:rect r="r" b="b" t="t" l="l"/>
            <a:pathLst>
              <a:path h="8685325" w="8685325">
                <a:moveTo>
                  <a:pt x="0" y="0"/>
                </a:moveTo>
                <a:lnTo>
                  <a:pt x="8685326" y="0"/>
                </a:lnTo>
                <a:lnTo>
                  <a:pt x="8685326" y="8685325"/>
                </a:lnTo>
                <a:lnTo>
                  <a:pt x="0" y="86853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869971" y="8535586"/>
            <a:ext cx="2778658" cy="2285446"/>
          </a:xfrm>
          <a:custGeom>
            <a:avLst/>
            <a:gdLst/>
            <a:ahLst/>
            <a:cxnLst/>
            <a:rect r="r" b="b" t="t" l="l"/>
            <a:pathLst>
              <a:path h="2285446" w="2778658">
                <a:moveTo>
                  <a:pt x="0" y="0"/>
                </a:moveTo>
                <a:lnTo>
                  <a:pt x="2778658" y="0"/>
                </a:lnTo>
                <a:lnTo>
                  <a:pt x="2778658" y="2285447"/>
                </a:lnTo>
                <a:lnTo>
                  <a:pt x="0" y="228544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0">
            <a:off x="14020057" y="-2331083"/>
            <a:ext cx="4903845" cy="5636604"/>
          </a:xfrm>
          <a:custGeom>
            <a:avLst/>
            <a:gdLst/>
            <a:ahLst/>
            <a:cxnLst/>
            <a:rect r="r" b="b" t="t" l="l"/>
            <a:pathLst>
              <a:path h="5636604" w="4903845">
                <a:moveTo>
                  <a:pt x="4903845" y="0"/>
                </a:moveTo>
                <a:lnTo>
                  <a:pt x="0" y="0"/>
                </a:lnTo>
                <a:lnTo>
                  <a:pt x="0" y="5636604"/>
                </a:lnTo>
                <a:lnTo>
                  <a:pt x="4903845" y="5636604"/>
                </a:lnTo>
                <a:lnTo>
                  <a:pt x="4903845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48164" y="344344"/>
            <a:ext cx="11130050" cy="11712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468"/>
              </a:lnSpc>
            </a:pPr>
            <a:r>
              <a:rPr lang="en-US" sz="6763">
                <a:solidFill>
                  <a:srgbClr val="FFFFFF"/>
                </a:solidFill>
                <a:latin typeface="Neue Machina UltraBold"/>
              </a:rPr>
              <a:t>Question 8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48164" y="1448900"/>
            <a:ext cx="11302645" cy="4436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19"/>
              </a:lnSpc>
            </a:pPr>
            <a:r>
              <a:rPr lang="en-US" sz="3156">
                <a:solidFill>
                  <a:srgbClr val="FFFFFF"/>
                </a:solidFill>
                <a:latin typeface="Montserrat"/>
              </a:rPr>
              <a:t>Write a query to create a table named deliveries_v03 with all the columns of deliveries_v02 table and two additional column (named venue and match_date) of venue and date from table matches</a:t>
            </a:r>
          </a:p>
          <a:p>
            <a:pPr>
              <a:lnSpc>
                <a:spcPts val="4419"/>
              </a:lnSpc>
            </a:pPr>
          </a:p>
          <a:p>
            <a:pPr>
              <a:lnSpc>
                <a:spcPts val="4419"/>
              </a:lnSpc>
            </a:pPr>
          </a:p>
          <a:p>
            <a:pPr>
              <a:lnSpc>
                <a:spcPts val="4419"/>
              </a:lnSpc>
            </a:pPr>
          </a:p>
          <a:p>
            <a:pPr>
              <a:lnSpc>
                <a:spcPts val="4419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348164" y="4288212"/>
            <a:ext cx="11130050" cy="50105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51"/>
              </a:lnSpc>
            </a:pPr>
            <a:r>
              <a:rPr lang="en-US" sz="2608">
                <a:solidFill>
                  <a:srgbClr val="FFFFFF"/>
                </a:solidFill>
                <a:latin typeface="Montserrat"/>
              </a:rPr>
              <a:t>Query:</a:t>
            </a:r>
          </a:p>
          <a:p>
            <a:pPr>
              <a:lnSpc>
                <a:spcPts val="3651"/>
              </a:lnSpc>
            </a:pPr>
          </a:p>
          <a:p>
            <a:pPr>
              <a:lnSpc>
                <a:spcPts val="3651"/>
              </a:lnSpc>
            </a:pPr>
            <a:r>
              <a:rPr lang="en-US" sz="2608">
                <a:solidFill>
                  <a:srgbClr val="FFFFFF"/>
                </a:solidFill>
                <a:latin typeface="Montserrat"/>
              </a:rPr>
              <a:t>CREATE TABLE deliveries_v03 AS</a:t>
            </a:r>
          </a:p>
          <a:p>
            <a:pPr>
              <a:lnSpc>
                <a:spcPts val="3651"/>
              </a:lnSpc>
            </a:pPr>
            <a:r>
              <a:rPr lang="en-US" sz="2608">
                <a:solidFill>
                  <a:srgbClr val="FFFFFF"/>
                </a:solidFill>
                <a:latin typeface="Montserrat"/>
              </a:rPr>
              <a:t>SELECT a.*, b.venue, b.date</a:t>
            </a:r>
          </a:p>
          <a:p>
            <a:pPr>
              <a:lnSpc>
                <a:spcPts val="3651"/>
              </a:lnSpc>
            </a:pPr>
            <a:r>
              <a:rPr lang="en-US" sz="2608">
                <a:solidFill>
                  <a:srgbClr val="FFFFFF"/>
                </a:solidFill>
                <a:latin typeface="Montserrat"/>
              </a:rPr>
              <a:t>FROM deliveries_v02 as a</a:t>
            </a:r>
          </a:p>
          <a:p>
            <a:pPr>
              <a:lnSpc>
                <a:spcPts val="3651"/>
              </a:lnSpc>
            </a:pPr>
            <a:r>
              <a:rPr lang="en-US" sz="2608">
                <a:solidFill>
                  <a:srgbClr val="FFFFFF"/>
                </a:solidFill>
                <a:latin typeface="Montserrat"/>
              </a:rPr>
              <a:t>full JOIN ipl_matches as b </a:t>
            </a:r>
          </a:p>
          <a:p>
            <a:pPr>
              <a:lnSpc>
                <a:spcPts val="3651"/>
              </a:lnSpc>
            </a:pPr>
            <a:r>
              <a:rPr lang="en-US" sz="2608">
                <a:solidFill>
                  <a:srgbClr val="FFFFFF"/>
                </a:solidFill>
                <a:latin typeface="Montserrat"/>
              </a:rPr>
              <a:t>ON a.id = b.id;</a:t>
            </a:r>
          </a:p>
          <a:p>
            <a:pPr>
              <a:lnSpc>
                <a:spcPts val="3651"/>
              </a:lnSpc>
            </a:pPr>
          </a:p>
          <a:p>
            <a:pPr>
              <a:lnSpc>
                <a:spcPts val="3651"/>
              </a:lnSpc>
            </a:pPr>
          </a:p>
          <a:p>
            <a:pPr>
              <a:lnSpc>
                <a:spcPts val="3651"/>
              </a:lnSpc>
            </a:pPr>
          </a:p>
          <a:p>
            <a:pPr>
              <a:lnSpc>
                <a:spcPts val="3651"/>
              </a:lnSpc>
            </a:pP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478214" y="-4882840"/>
            <a:ext cx="9218676" cy="9218676"/>
          </a:xfrm>
          <a:custGeom>
            <a:avLst/>
            <a:gdLst/>
            <a:ahLst/>
            <a:cxnLst/>
            <a:rect r="r" b="b" t="t" l="l"/>
            <a:pathLst>
              <a:path h="9218676" w="9218676">
                <a:moveTo>
                  <a:pt x="0" y="0"/>
                </a:moveTo>
                <a:lnTo>
                  <a:pt x="9218676" y="0"/>
                </a:lnTo>
                <a:lnTo>
                  <a:pt x="9218676" y="9218677"/>
                </a:lnTo>
                <a:lnTo>
                  <a:pt x="0" y="92186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720443" y="-1551311"/>
            <a:ext cx="8685325" cy="8685325"/>
          </a:xfrm>
          <a:custGeom>
            <a:avLst/>
            <a:gdLst/>
            <a:ahLst/>
            <a:cxnLst/>
            <a:rect r="r" b="b" t="t" l="l"/>
            <a:pathLst>
              <a:path h="8685325" w="8685325">
                <a:moveTo>
                  <a:pt x="0" y="0"/>
                </a:moveTo>
                <a:lnTo>
                  <a:pt x="8685326" y="0"/>
                </a:lnTo>
                <a:lnTo>
                  <a:pt x="8685326" y="8685325"/>
                </a:lnTo>
                <a:lnTo>
                  <a:pt x="0" y="86853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247802" y="4806269"/>
            <a:ext cx="9218676" cy="9218676"/>
          </a:xfrm>
          <a:custGeom>
            <a:avLst/>
            <a:gdLst/>
            <a:ahLst/>
            <a:cxnLst/>
            <a:rect r="r" b="b" t="t" l="l"/>
            <a:pathLst>
              <a:path h="9218676" w="9218676">
                <a:moveTo>
                  <a:pt x="0" y="0"/>
                </a:moveTo>
                <a:lnTo>
                  <a:pt x="9218677" y="0"/>
                </a:lnTo>
                <a:lnTo>
                  <a:pt x="9218677" y="9218676"/>
                </a:lnTo>
                <a:lnTo>
                  <a:pt x="0" y="92186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899438" y="7474099"/>
            <a:ext cx="8685325" cy="8685325"/>
          </a:xfrm>
          <a:custGeom>
            <a:avLst/>
            <a:gdLst/>
            <a:ahLst/>
            <a:cxnLst/>
            <a:rect r="r" b="b" t="t" l="l"/>
            <a:pathLst>
              <a:path h="8685325" w="8685325">
                <a:moveTo>
                  <a:pt x="0" y="0"/>
                </a:moveTo>
                <a:lnTo>
                  <a:pt x="8685326" y="0"/>
                </a:lnTo>
                <a:lnTo>
                  <a:pt x="8685326" y="8685325"/>
                </a:lnTo>
                <a:lnTo>
                  <a:pt x="0" y="86853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869971" y="8535586"/>
            <a:ext cx="2778658" cy="2285446"/>
          </a:xfrm>
          <a:custGeom>
            <a:avLst/>
            <a:gdLst/>
            <a:ahLst/>
            <a:cxnLst/>
            <a:rect r="r" b="b" t="t" l="l"/>
            <a:pathLst>
              <a:path h="2285446" w="2778658">
                <a:moveTo>
                  <a:pt x="0" y="0"/>
                </a:moveTo>
                <a:lnTo>
                  <a:pt x="2778658" y="0"/>
                </a:lnTo>
                <a:lnTo>
                  <a:pt x="2778658" y="2285447"/>
                </a:lnTo>
                <a:lnTo>
                  <a:pt x="0" y="228544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0">
            <a:off x="14020057" y="-2331083"/>
            <a:ext cx="4903845" cy="5636604"/>
          </a:xfrm>
          <a:custGeom>
            <a:avLst/>
            <a:gdLst/>
            <a:ahLst/>
            <a:cxnLst/>
            <a:rect r="r" b="b" t="t" l="l"/>
            <a:pathLst>
              <a:path h="5636604" w="4903845">
                <a:moveTo>
                  <a:pt x="4903845" y="0"/>
                </a:moveTo>
                <a:lnTo>
                  <a:pt x="0" y="0"/>
                </a:lnTo>
                <a:lnTo>
                  <a:pt x="0" y="5636604"/>
                </a:lnTo>
                <a:lnTo>
                  <a:pt x="4903845" y="5636604"/>
                </a:lnTo>
                <a:lnTo>
                  <a:pt x="4903845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2396581" y="487219"/>
            <a:ext cx="4729375" cy="7015891"/>
          </a:xfrm>
          <a:custGeom>
            <a:avLst/>
            <a:gdLst/>
            <a:ahLst/>
            <a:cxnLst/>
            <a:rect r="r" b="b" t="t" l="l"/>
            <a:pathLst>
              <a:path h="7015891" w="4729375">
                <a:moveTo>
                  <a:pt x="0" y="0"/>
                </a:moveTo>
                <a:lnTo>
                  <a:pt x="4729375" y="0"/>
                </a:lnTo>
                <a:lnTo>
                  <a:pt x="4729375" y="7015892"/>
                </a:lnTo>
                <a:lnTo>
                  <a:pt x="0" y="701589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396581" y="7503111"/>
            <a:ext cx="4729375" cy="2213543"/>
          </a:xfrm>
          <a:custGeom>
            <a:avLst/>
            <a:gdLst/>
            <a:ahLst/>
            <a:cxnLst/>
            <a:rect r="r" b="b" t="t" l="l"/>
            <a:pathLst>
              <a:path h="2213543" w="4729375">
                <a:moveTo>
                  <a:pt x="0" y="0"/>
                </a:moveTo>
                <a:lnTo>
                  <a:pt x="4729375" y="0"/>
                </a:lnTo>
                <a:lnTo>
                  <a:pt x="4729375" y="2213542"/>
                </a:lnTo>
                <a:lnTo>
                  <a:pt x="0" y="221354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348164" y="344344"/>
            <a:ext cx="11130050" cy="11712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468"/>
              </a:lnSpc>
            </a:pPr>
            <a:r>
              <a:rPr lang="en-US" sz="6763">
                <a:solidFill>
                  <a:srgbClr val="FFFFFF"/>
                </a:solidFill>
                <a:latin typeface="Neue Machina UltraBold"/>
              </a:rPr>
              <a:t>Question 9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48164" y="1448900"/>
            <a:ext cx="11302645" cy="16551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19"/>
              </a:lnSpc>
            </a:pPr>
            <a:r>
              <a:rPr lang="en-US" sz="3156">
                <a:solidFill>
                  <a:srgbClr val="FFFFFF"/>
                </a:solidFill>
                <a:latin typeface="Montserrat"/>
              </a:rPr>
              <a:t>Write a query to fetch the total runs scored for each venue and order it in the descending order of total runs scored.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48164" y="4288212"/>
            <a:ext cx="11130050" cy="63821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51"/>
              </a:lnSpc>
            </a:pPr>
            <a:r>
              <a:rPr lang="en-US" sz="2608">
                <a:solidFill>
                  <a:srgbClr val="FFFFFF"/>
                </a:solidFill>
                <a:latin typeface="Montserrat"/>
              </a:rPr>
              <a:t>Query:</a:t>
            </a:r>
          </a:p>
          <a:p>
            <a:pPr>
              <a:lnSpc>
                <a:spcPts val="3651"/>
              </a:lnSpc>
            </a:pPr>
          </a:p>
          <a:p>
            <a:pPr>
              <a:lnSpc>
                <a:spcPts val="3651"/>
              </a:lnSpc>
            </a:pPr>
            <a:r>
              <a:rPr lang="en-US" sz="2608">
                <a:solidFill>
                  <a:srgbClr val="FFFFFF"/>
                </a:solidFill>
                <a:latin typeface="Montserrat"/>
              </a:rPr>
              <a:t>SELECT</a:t>
            </a:r>
          </a:p>
          <a:p>
            <a:pPr>
              <a:lnSpc>
                <a:spcPts val="3651"/>
              </a:lnSpc>
            </a:pPr>
            <a:r>
              <a:rPr lang="en-US" sz="2608">
                <a:solidFill>
                  <a:srgbClr val="FFFFFF"/>
                </a:solidFill>
                <a:latin typeface="Montserrat"/>
              </a:rPr>
              <a:t>    venue,</a:t>
            </a:r>
          </a:p>
          <a:p>
            <a:pPr>
              <a:lnSpc>
                <a:spcPts val="3651"/>
              </a:lnSpc>
            </a:pPr>
            <a:r>
              <a:rPr lang="en-US" sz="2608">
                <a:solidFill>
                  <a:srgbClr val="FFFFFF"/>
                </a:solidFill>
                <a:latin typeface="Montserrat"/>
              </a:rPr>
              <a:t>    SUM(total_runs) AS total_runs_scored</a:t>
            </a:r>
          </a:p>
          <a:p>
            <a:pPr>
              <a:lnSpc>
                <a:spcPts val="3651"/>
              </a:lnSpc>
            </a:pPr>
            <a:r>
              <a:rPr lang="en-US" sz="2608">
                <a:solidFill>
                  <a:srgbClr val="FFFFFF"/>
                </a:solidFill>
                <a:latin typeface="Montserrat"/>
              </a:rPr>
              <a:t>FROM</a:t>
            </a:r>
          </a:p>
          <a:p>
            <a:pPr>
              <a:lnSpc>
                <a:spcPts val="3651"/>
              </a:lnSpc>
            </a:pPr>
            <a:r>
              <a:rPr lang="en-US" sz="2608">
                <a:solidFill>
                  <a:srgbClr val="FFFFFF"/>
                </a:solidFill>
                <a:latin typeface="Montserrat"/>
              </a:rPr>
              <a:t>    deliveries_v03</a:t>
            </a:r>
          </a:p>
          <a:p>
            <a:pPr>
              <a:lnSpc>
                <a:spcPts val="3651"/>
              </a:lnSpc>
            </a:pPr>
            <a:r>
              <a:rPr lang="en-US" sz="2608">
                <a:solidFill>
                  <a:srgbClr val="FFFFFF"/>
                </a:solidFill>
                <a:latin typeface="Montserrat"/>
              </a:rPr>
              <a:t>GROUP BY</a:t>
            </a:r>
          </a:p>
          <a:p>
            <a:pPr>
              <a:lnSpc>
                <a:spcPts val="3651"/>
              </a:lnSpc>
            </a:pPr>
            <a:r>
              <a:rPr lang="en-US" sz="2608">
                <a:solidFill>
                  <a:srgbClr val="FFFFFF"/>
                </a:solidFill>
                <a:latin typeface="Montserrat"/>
              </a:rPr>
              <a:t>    venue</a:t>
            </a:r>
          </a:p>
          <a:p>
            <a:pPr>
              <a:lnSpc>
                <a:spcPts val="3651"/>
              </a:lnSpc>
            </a:pPr>
            <a:r>
              <a:rPr lang="en-US" sz="2608">
                <a:solidFill>
                  <a:srgbClr val="FFFFFF"/>
                </a:solidFill>
                <a:latin typeface="Montserrat"/>
              </a:rPr>
              <a:t>ORDER BY</a:t>
            </a:r>
          </a:p>
          <a:p>
            <a:pPr>
              <a:lnSpc>
                <a:spcPts val="3651"/>
              </a:lnSpc>
            </a:pPr>
            <a:r>
              <a:rPr lang="en-US" sz="2608">
                <a:solidFill>
                  <a:srgbClr val="FFFFFF"/>
                </a:solidFill>
                <a:latin typeface="Montserrat"/>
              </a:rPr>
              <a:t>    total_runs_scored DESC;</a:t>
            </a:r>
          </a:p>
          <a:p>
            <a:pPr>
              <a:lnSpc>
                <a:spcPts val="3651"/>
              </a:lnSpc>
            </a:pPr>
          </a:p>
          <a:p>
            <a:pPr>
              <a:lnSpc>
                <a:spcPts val="3651"/>
              </a:lnSpc>
            </a:pPr>
          </a:p>
          <a:p>
            <a:pPr>
              <a:lnSpc>
                <a:spcPts val="3651"/>
              </a:lnSpc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354044" y="1024236"/>
            <a:ext cx="6896632" cy="6896632"/>
          </a:xfrm>
          <a:custGeom>
            <a:avLst/>
            <a:gdLst/>
            <a:ahLst/>
            <a:cxnLst/>
            <a:rect r="r" b="b" t="t" l="l"/>
            <a:pathLst>
              <a:path h="6896632" w="6896632">
                <a:moveTo>
                  <a:pt x="0" y="0"/>
                </a:moveTo>
                <a:lnTo>
                  <a:pt x="6896633" y="0"/>
                </a:lnTo>
                <a:lnTo>
                  <a:pt x="6896633" y="6896632"/>
                </a:lnTo>
                <a:lnTo>
                  <a:pt x="0" y="68966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11928816" y="449266"/>
            <a:ext cx="12718369" cy="9388469"/>
          </a:xfrm>
          <a:custGeom>
            <a:avLst/>
            <a:gdLst/>
            <a:ahLst/>
            <a:cxnLst/>
            <a:rect r="r" b="b" t="t" l="l"/>
            <a:pathLst>
              <a:path h="9388469" w="12718369">
                <a:moveTo>
                  <a:pt x="0" y="0"/>
                </a:moveTo>
                <a:lnTo>
                  <a:pt x="12718368" y="0"/>
                </a:lnTo>
                <a:lnTo>
                  <a:pt x="12718368" y="9388468"/>
                </a:lnTo>
                <a:lnTo>
                  <a:pt x="0" y="93884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783963"/>
            <a:ext cx="6281646" cy="4564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18"/>
              </a:lnSpc>
              <a:spcBef>
                <a:spcPct val="0"/>
              </a:spcBef>
            </a:pPr>
            <a:r>
              <a:rPr lang="en-US" sz="2655">
                <a:solidFill>
                  <a:srgbClr val="FFFFFF"/>
                </a:solidFill>
                <a:latin typeface="Montserrat Bold"/>
              </a:rPr>
              <a:t>create ipl_ball table: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977654" y="767453"/>
            <a:ext cx="6281646" cy="4564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18"/>
              </a:lnSpc>
              <a:spcBef>
                <a:spcPct val="0"/>
              </a:spcBef>
            </a:pPr>
            <a:r>
              <a:rPr lang="en-US" sz="2655">
                <a:solidFill>
                  <a:srgbClr val="FFFFFF"/>
                </a:solidFill>
                <a:latin typeface="Montserrat Bold"/>
              </a:rPr>
              <a:t>create ipl_matches table: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34626" y="1468867"/>
            <a:ext cx="8332537" cy="77398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41"/>
              </a:lnSpc>
            </a:pPr>
            <a:r>
              <a:rPr lang="en-US" sz="2029">
                <a:solidFill>
                  <a:srgbClr val="FFFFFF"/>
                </a:solidFill>
                <a:latin typeface="Montserrat"/>
              </a:rPr>
              <a:t>create table ipl_ball(</a:t>
            </a:r>
          </a:p>
          <a:p>
            <a:pPr>
              <a:lnSpc>
                <a:spcPts val="2841"/>
              </a:lnSpc>
            </a:pPr>
            <a:r>
              <a:rPr lang="en-US" sz="2029">
                <a:solidFill>
                  <a:srgbClr val="FFFFFF"/>
                </a:solidFill>
                <a:latin typeface="Montserrat"/>
              </a:rPr>
              <a:t>id int,</a:t>
            </a:r>
          </a:p>
          <a:p>
            <a:pPr>
              <a:lnSpc>
                <a:spcPts val="2841"/>
              </a:lnSpc>
            </a:pPr>
            <a:r>
              <a:rPr lang="en-US" sz="2029">
                <a:solidFill>
                  <a:srgbClr val="FFFFFF"/>
                </a:solidFill>
                <a:latin typeface="Montserrat"/>
              </a:rPr>
              <a:t>inning int,</a:t>
            </a:r>
          </a:p>
          <a:p>
            <a:pPr>
              <a:lnSpc>
                <a:spcPts val="2841"/>
              </a:lnSpc>
            </a:pPr>
            <a:r>
              <a:rPr lang="en-US" sz="2029">
                <a:solidFill>
                  <a:srgbClr val="FFFFFF"/>
                </a:solidFill>
                <a:latin typeface="Montserrat"/>
              </a:rPr>
              <a:t>over int,</a:t>
            </a:r>
          </a:p>
          <a:p>
            <a:pPr>
              <a:lnSpc>
                <a:spcPts val="2841"/>
              </a:lnSpc>
            </a:pPr>
            <a:r>
              <a:rPr lang="en-US" sz="2029">
                <a:solidFill>
                  <a:srgbClr val="FFFFFF"/>
                </a:solidFill>
                <a:latin typeface="Montserrat"/>
              </a:rPr>
              <a:t>ball int,</a:t>
            </a:r>
          </a:p>
          <a:p>
            <a:pPr>
              <a:lnSpc>
                <a:spcPts val="2841"/>
              </a:lnSpc>
            </a:pPr>
            <a:r>
              <a:rPr lang="en-US" sz="2029">
                <a:solidFill>
                  <a:srgbClr val="FFFFFF"/>
                </a:solidFill>
                <a:latin typeface="Montserrat"/>
              </a:rPr>
              <a:t>batsman varchar,</a:t>
            </a:r>
          </a:p>
          <a:p>
            <a:pPr>
              <a:lnSpc>
                <a:spcPts val="2841"/>
              </a:lnSpc>
            </a:pPr>
            <a:r>
              <a:rPr lang="en-US" sz="2029">
                <a:solidFill>
                  <a:srgbClr val="FFFFFF"/>
                </a:solidFill>
                <a:latin typeface="Montserrat"/>
              </a:rPr>
              <a:t>non_striker varchar,</a:t>
            </a:r>
          </a:p>
          <a:p>
            <a:pPr>
              <a:lnSpc>
                <a:spcPts val="2841"/>
              </a:lnSpc>
            </a:pPr>
            <a:r>
              <a:rPr lang="en-US" sz="2029">
                <a:solidFill>
                  <a:srgbClr val="FFFFFF"/>
                </a:solidFill>
                <a:latin typeface="Montserrat"/>
              </a:rPr>
              <a:t>bowler varchar,</a:t>
            </a:r>
          </a:p>
          <a:p>
            <a:pPr>
              <a:lnSpc>
                <a:spcPts val="2841"/>
              </a:lnSpc>
            </a:pPr>
            <a:r>
              <a:rPr lang="en-US" sz="2029">
                <a:solidFill>
                  <a:srgbClr val="FFFFFF"/>
                </a:solidFill>
                <a:latin typeface="Montserrat"/>
              </a:rPr>
              <a:t>batsman_runs bigint,</a:t>
            </a:r>
          </a:p>
          <a:p>
            <a:pPr>
              <a:lnSpc>
                <a:spcPts val="2841"/>
              </a:lnSpc>
            </a:pPr>
            <a:r>
              <a:rPr lang="en-US" sz="2029">
                <a:solidFill>
                  <a:srgbClr val="FFFFFF"/>
                </a:solidFill>
                <a:latin typeface="Montserrat"/>
              </a:rPr>
              <a:t>extra_runs int,</a:t>
            </a:r>
          </a:p>
          <a:p>
            <a:pPr>
              <a:lnSpc>
                <a:spcPts val="2841"/>
              </a:lnSpc>
            </a:pPr>
            <a:r>
              <a:rPr lang="en-US" sz="2029">
                <a:solidFill>
                  <a:srgbClr val="FFFFFF"/>
                </a:solidFill>
                <a:latin typeface="Montserrat"/>
              </a:rPr>
              <a:t>total_runs int,</a:t>
            </a:r>
          </a:p>
          <a:p>
            <a:pPr>
              <a:lnSpc>
                <a:spcPts val="2841"/>
              </a:lnSpc>
            </a:pPr>
            <a:r>
              <a:rPr lang="en-US" sz="2029">
                <a:solidFill>
                  <a:srgbClr val="FFFFFF"/>
                </a:solidFill>
                <a:latin typeface="Montserrat"/>
              </a:rPr>
              <a:t>is_wicket int,</a:t>
            </a:r>
          </a:p>
          <a:p>
            <a:pPr>
              <a:lnSpc>
                <a:spcPts val="2841"/>
              </a:lnSpc>
            </a:pPr>
            <a:r>
              <a:rPr lang="en-US" sz="2029">
                <a:solidFill>
                  <a:srgbClr val="FFFFFF"/>
                </a:solidFill>
                <a:latin typeface="Montserrat"/>
              </a:rPr>
              <a:t>dismissal_kind varchar,</a:t>
            </a:r>
          </a:p>
          <a:p>
            <a:pPr>
              <a:lnSpc>
                <a:spcPts val="2841"/>
              </a:lnSpc>
            </a:pPr>
            <a:r>
              <a:rPr lang="en-US" sz="2029">
                <a:solidFill>
                  <a:srgbClr val="FFFFFF"/>
                </a:solidFill>
                <a:latin typeface="Montserrat"/>
              </a:rPr>
              <a:t>player_dismissed varchar,</a:t>
            </a:r>
          </a:p>
          <a:p>
            <a:pPr>
              <a:lnSpc>
                <a:spcPts val="2841"/>
              </a:lnSpc>
            </a:pPr>
            <a:r>
              <a:rPr lang="en-US" sz="2029">
                <a:solidFill>
                  <a:srgbClr val="FFFFFF"/>
                </a:solidFill>
                <a:latin typeface="Montserrat"/>
              </a:rPr>
              <a:t>fielder varchar,</a:t>
            </a:r>
          </a:p>
          <a:p>
            <a:pPr>
              <a:lnSpc>
                <a:spcPts val="2841"/>
              </a:lnSpc>
            </a:pPr>
            <a:r>
              <a:rPr lang="en-US" sz="2029">
                <a:solidFill>
                  <a:srgbClr val="FFFFFF"/>
                </a:solidFill>
                <a:latin typeface="Montserrat"/>
              </a:rPr>
              <a:t>extras_type varchar,</a:t>
            </a:r>
          </a:p>
          <a:p>
            <a:pPr>
              <a:lnSpc>
                <a:spcPts val="2841"/>
              </a:lnSpc>
            </a:pPr>
            <a:r>
              <a:rPr lang="en-US" sz="2029">
                <a:solidFill>
                  <a:srgbClr val="FFFFFF"/>
                </a:solidFill>
                <a:latin typeface="Montserrat"/>
              </a:rPr>
              <a:t>batting_team varchar,</a:t>
            </a:r>
          </a:p>
          <a:p>
            <a:pPr>
              <a:lnSpc>
                <a:spcPts val="2841"/>
              </a:lnSpc>
            </a:pPr>
            <a:r>
              <a:rPr lang="en-US" sz="2029">
                <a:solidFill>
                  <a:srgbClr val="FFFFFF"/>
                </a:solidFill>
                <a:latin typeface="Montserrat"/>
              </a:rPr>
              <a:t>bowling_team varchar);</a:t>
            </a:r>
          </a:p>
          <a:p>
            <a:pPr>
              <a:lnSpc>
                <a:spcPts val="2841"/>
              </a:lnSpc>
            </a:pPr>
          </a:p>
          <a:p>
            <a:pPr>
              <a:lnSpc>
                <a:spcPts val="2841"/>
              </a:lnSpc>
            </a:pPr>
            <a:r>
              <a:rPr lang="en-US" sz="2029">
                <a:solidFill>
                  <a:srgbClr val="FFFFFF"/>
                </a:solidFill>
                <a:latin typeface="Montserrat"/>
              </a:rPr>
              <a:t>copy ipl_ball from '/Applications/PostgreSQL 15/DATA/IPL_Ball.csv' CSV header ;</a:t>
            </a:r>
          </a:p>
          <a:p>
            <a:pPr>
              <a:lnSpc>
                <a:spcPts val="2841"/>
              </a:lnSpc>
              <a:spcBef>
                <a:spcPct val="0"/>
              </a:spcBef>
            </a:pPr>
            <a:r>
              <a:rPr lang="en-US" sz="2029">
                <a:solidFill>
                  <a:srgbClr val="FFFFFF"/>
                </a:solidFill>
                <a:latin typeface="Montserrat"/>
              </a:rPr>
              <a:t>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952208" y="1468867"/>
            <a:ext cx="8332537" cy="84447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41"/>
              </a:lnSpc>
            </a:pPr>
            <a:r>
              <a:rPr lang="en-US" sz="2029">
                <a:solidFill>
                  <a:srgbClr val="FFFFFF"/>
                </a:solidFill>
                <a:latin typeface="Montserrat"/>
              </a:rPr>
              <a:t>create table ipl_matches(</a:t>
            </a:r>
          </a:p>
          <a:p>
            <a:pPr>
              <a:lnSpc>
                <a:spcPts val="2841"/>
              </a:lnSpc>
            </a:pPr>
            <a:r>
              <a:rPr lang="en-US" sz="2029">
                <a:solidFill>
                  <a:srgbClr val="FFFFFF"/>
                </a:solidFill>
                <a:latin typeface="Montserrat"/>
              </a:rPr>
              <a:t>id int,</a:t>
            </a:r>
          </a:p>
          <a:p>
            <a:pPr>
              <a:lnSpc>
                <a:spcPts val="2841"/>
              </a:lnSpc>
            </a:pPr>
            <a:r>
              <a:rPr lang="en-US" sz="2029">
                <a:solidFill>
                  <a:srgbClr val="FFFFFF"/>
                </a:solidFill>
                <a:latin typeface="Montserrat"/>
              </a:rPr>
              <a:t>city varchar,</a:t>
            </a:r>
          </a:p>
          <a:p>
            <a:pPr>
              <a:lnSpc>
                <a:spcPts val="2841"/>
              </a:lnSpc>
            </a:pPr>
            <a:r>
              <a:rPr lang="en-US" sz="2029">
                <a:solidFill>
                  <a:srgbClr val="FFFFFF"/>
                </a:solidFill>
                <a:latin typeface="Montserrat"/>
              </a:rPr>
              <a:t>date date,</a:t>
            </a:r>
          </a:p>
          <a:p>
            <a:pPr>
              <a:lnSpc>
                <a:spcPts val="2841"/>
              </a:lnSpc>
            </a:pPr>
            <a:r>
              <a:rPr lang="en-US" sz="2029">
                <a:solidFill>
                  <a:srgbClr val="FFFFFF"/>
                </a:solidFill>
                <a:latin typeface="Montserrat"/>
              </a:rPr>
              <a:t>player_of_match varchar,</a:t>
            </a:r>
          </a:p>
          <a:p>
            <a:pPr>
              <a:lnSpc>
                <a:spcPts val="2841"/>
              </a:lnSpc>
            </a:pPr>
            <a:r>
              <a:rPr lang="en-US" sz="2029">
                <a:solidFill>
                  <a:srgbClr val="FFFFFF"/>
                </a:solidFill>
                <a:latin typeface="Montserrat"/>
              </a:rPr>
              <a:t>venue varchar,</a:t>
            </a:r>
          </a:p>
          <a:p>
            <a:pPr>
              <a:lnSpc>
                <a:spcPts val="2841"/>
              </a:lnSpc>
            </a:pPr>
            <a:r>
              <a:rPr lang="en-US" sz="2029">
                <a:solidFill>
                  <a:srgbClr val="FFFFFF"/>
                </a:solidFill>
                <a:latin typeface="Montserrat"/>
              </a:rPr>
              <a:t>neutral_venue int,</a:t>
            </a:r>
          </a:p>
          <a:p>
            <a:pPr>
              <a:lnSpc>
                <a:spcPts val="2841"/>
              </a:lnSpc>
            </a:pPr>
            <a:r>
              <a:rPr lang="en-US" sz="2029">
                <a:solidFill>
                  <a:srgbClr val="FFFFFF"/>
                </a:solidFill>
                <a:latin typeface="Montserrat"/>
              </a:rPr>
              <a:t>team1 varchar,</a:t>
            </a:r>
          </a:p>
          <a:p>
            <a:pPr>
              <a:lnSpc>
                <a:spcPts val="2841"/>
              </a:lnSpc>
            </a:pPr>
            <a:r>
              <a:rPr lang="en-US" sz="2029">
                <a:solidFill>
                  <a:srgbClr val="FFFFFF"/>
                </a:solidFill>
                <a:latin typeface="Montserrat"/>
              </a:rPr>
              <a:t>team2 varchar,</a:t>
            </a:r>
          </a:p>
          <a:p>
            <a:pPr>
              <a:lnSpc>
                <a:spcPts val="2841"/>
              </a:lnSpc>
            </a:pPr>
            <a:r>
              <a:rPr lang="en-US" sz="2029">
                <a:solidFill>
                  <a:srgbClr val="FFFFFF"/>
                </a:solidFill>
                <a:latin typeface="Montserrat"/>
              </a:rPr>
              <a:t>toss_winner varchar,</a:t>
            </a:r>
          </a:p>
          <a:p>
            <a:pPr>
              <a:lnSpc>
                <a:spcPts val="2841"/>
              </a:lnSpc>
            </a:pPr>
            <a:r>
              <a:rPr lang="en-US" sz="2029">
                <a:solidFill>
                  <a:srgbClr val="FFFFFF"/>
                </a:solidFill>
                <a:latin typeface="Montserrat"/>
              </a:rPr>
              <a:t>toss_decision varchar,</a:t>
            </a:r>
          </a:p>
          <a:p>
            <a:pPr>
              <a:lnSpc>
                <a:spcPts val="2841"/>
              </a:lnSpc>
            </a:pPr>
            <a:r>
              <a:rPr lang="en-US" sz="2029">
                <a:solidFill>
                  <a:srgbClr val="FFFFFF"/>
                </a:solidFill>
                <a:latin typeface="Montserrat"/>
              </a:rPr>
              <a:t>winner varchar,</a:t>
            </a:r>
          </a:p>
          <a:p>
            <a:pPr>
              <a:lnSpc>
                <a:spcPts val="2841"/>
              </a:lnSpc>
            </a:pPr>
            <a:r>
              <a:rPr lang="en-US" sz="2029">
                <a:solidFill>
                  <a:srgbClr val="FFFFFF"/>
                </a:solidFill>
                <a:latin typeface="Montserrat"/>
              </a:rPr>
              <a:t>result varchar,</a:t>
            </a:r>
          </a:p>
          <a:p>
            <a:pPr>
              <a:lnSpc>
                <a:spcPts val="2841"/>
              </a:lnSpc>
            </a:pPr>
            <a:r>
              <a:rPr lang="en-US" sz="2029">
                <a:solidFill>
                  <a:srgbClr val="FFFFFF"/>
                </a:solidFill>
                <a:latin typeface="Montserrat"/>
              </a:rPr>
              <a:t>result_margin int,</a:t>
            </a:r>
          </a:p>
          <a:p>
            <a:pPr>
              <a:lnSpc>
                <a:spcPts val="2841"/>
              </a:lnSpc>
            </a:pPr>
            <a:r>
              <a:rPr lang="en-US" sz="2029">
                <a:solidFill>
                  <a:srgbClr val="FFFFFF"/>
                </a:solidFill>
                <a:latin typeface="Montserrat"/>
              </a:rPr>
              <a:t>eliminator varchar,</a:t>
            </a:r>
          </a:p>
          <a:p>
            <a:pPr>
              <a:lnSpc>
                <a:spcPts val="2841"/>
              </a:lnSpc>
            </a:pPr>
            <a:r>
              <a:rPr lang="en-US" sz="2029">
                <a:solidFill>
                  <a:srgbClr val="FFFFFF"/>
                </a:solidFill>
                <a:latin typeface="Montserrat"/>
              </a:rPr>
              <a:t>method varchar,</a:t>
            </a:r>
          </a:p>
          <a:p>
            <a:pPr>
              <a:lnSpc>
                <a:spcPts val="2841"/>
              </a:lnSpc>
            </a:pPr>
            <a:r>
              <a:rPr lang="en-US" sz="2029">
                <a:solidFill>
                  <a:srgbClr val="FFFFFF"/>
                </a:solidFill>
                <a:latin typeface="Montserrat"/>
              </a:rPr>
              <a:t>umpire1 varchar,</a:t>
            </a:r>
          </a:p>
          <a:p>
            <a:pPr>
              <a:lnSpc>
                <a:spcPts val="2841"/>
              </a:lnSpc>
            </a:pPr>
            <a:r>
              <a:rPr lang="en-US" sz="2029">
                <a:solidFill>
                  <a:srgbClr val="FFFFFF"/>
                </a:solidFill>
                <a:latin typeface="Montserrat"/>
              </a:rPr>
              <a:t>umpire2 varchar);</a:t>
            </a:r>
          </a:p>
          <a:p>
            <a:pPr>
              <a:lnSpc>
                <a:spcPts val="2841"/>
              </a:lnSpc>
            </a:pPr>
          </a:p>
          <a:p>
            <a:pPr>
              <a:lnSpc>
                <a:spcPts val="2841"/>
              </a:lnSpc>
            </a:pPr>
            <a:r>
              <a:rPr lang="en-US" sz="2029">
                <a:solidFill>
                  <a:srgbClr val="FFFFFF"/>
                </a:solidFill>
                <a:latin typeface="Montserrat"/>
              </a:rPr>
              <a:t>set datestyle to "ISO,DMY"</a:t>
            </a:r>
          </a:p>
          <a:p>
            <a:pPr>
              <a:lnSpc>
                <a:spcPts val="2841"/>
              </a:lnSpc>
            </a:pPr>
          </a:p>
          <a:p>
            <a:pPr>
              <a:lnSpc>
                <a:spcPts val="2841"/>
              </a:lnSpc>
            </a:pPr>
            <a:r>
              <a:rPr lang="en-US" sz="2029">
                <a:solidFill>
                  <a:srgbClr val="FFFFFF"/>
                </a:solidFill>
                <a:latin typeface="Montserrat"/>
              </a:rPr>
              <a:t>copy ipl_matches from '/Applications/PostgreSQL 15/DATA/IPL_matches.csv' CSV header ;</a:t>
            </a:r>
          </a:p>
          <a:p>
            <a:pPr>
              <a:lnSpc>
                <a:spcPts val="2841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478214" y="-4882840"/>
            <a:ext cx="9218676" cy="9218676"/>
          </a:xfrm>
          <a:custGeom>
            <a:avLst/>
            <a:gdLst/>
            <a:ahLst/>
            <a:cxnLst/>
            <a:rect r="r" b="b" t="t" l="l"/>
            <a:pathLst>
              <a:path h="9218676" w="9218676">
                <a:moveTo>
                  <a:pt x="0" y="0"/>
                </a:moveTo>
                <a:lnTo>
                  <a:pt x="9218676" y="0"/>
                </a:lnTo>
                <a:lnTo>
                  <a:pt x="9218676" y="9218677"/>
                </a:lnTo>
                <a:lnTo>
                  <a:pt x="0" y="92186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720443" y="-1551311"/>
            <a:ext cx="8685325" cy="8685325"/>
          </a:xfrm>
          <a:custGeom>
            <a:avLst/>
            <a:gdLst/>
            <a:ahLst/>
            <a:cxnLst/>
            <a:rect r="r" b="b" t="t" l="l"/>
            <a:pathLst>
              <a:path h="8685325" w="8685325">
                <a:moveTo>
                  <a:pt x="0" y="0"/>
                </a:moveTo>
                <a:lnTo>
                  <a:pt x="8685326" y="0"/>
                </a:lnTo>
                <a:lnTo>
                  <a:pt x="8685326" y="8685325"/>
                </a:lnTo>
                <a:lnTo>
                  <a:pt x="0" y="86853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247802" y="4806269"/>
            <a:ext cx="9218676" cy="9218676"/>
          </a:xfrm>
          <a:custGeom>
            <a:avLst/>
            <a:gdLst/>
            <a:ahLst/>
            <a:cxnLst/>
            <a:rect r="r" b="b" t="t" l="l"/>
            <a:pathLst>
              <a:path h="9218676" w="9218676">
                <a:moveTo>
                  <a:pt x="0" y="0"/>
                </a:moveTo>
                <a:lnTo>
                  <a:pt x="9218677" y="0"/>
                </a:lnTo>
                <a:lnTo>
                  <a:pt x="9218677" y="9218676"/>
                </a:lnTo>
                <a:lnTo>
                  <a:pt x="0" y="92186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899438" y="7474099"/>
            <a:ext cx="8685325" cy="8685325"/>
          </a:xfrm>
          <a:custGeom>
            <a:avLst/>
            <a:gdLst/>
            <a:ahLst/>
            <a:cxnLst/>
            <a:rect r="r" b="b" t="t" l="l"/>
            <a:pathLst>
              <a:path h="8685325" w="8685325">
                <a:moveTo>
                  <a:pt x="0" y="0"/>
                </a:moveTo>
                <a:lnTo>
                  <a:pt x="8685326" y="0"/>
                </a:lnTo>
                <a:lnTo>
                  <a:pt x="8685326" y="8685325"/>
                </a:lnTo>
                <a:lnTo>
                  <a:pt x="0" y="86853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869971" y="8535586"/>
            <a:ext cx="2778658" cy="2285446"/>
          </a:xfrm>
          <a:custGeom>
            <a:avLst/>
            <a:gdLst/>
            <a:ahLst/>
            <a:cxnLst/>
            <a:rect r="r" b="b" t="t" l="l"/>
            <a:pathLst>
              <a:path h="2285446" w="2778658">
                <a:moveTo>
                  <a:pt x="0" y="0"/>
                </a:moveTo>
                <a:lnTo>
                  <a:pt x="2778658" y="0"/>
                </a:lnTo>
                <a:lnTo>
                  <a:pt x="2778658" y="2285447"/>
                </a:lnTo>
                <a:lnTo>
                  <a:pt x="0" y="228544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0">
            <a:off x="14020057" y="-2331083"/>
            <a:ext cx="4903845" cy="5636604"/>
          </a:xfrm>
          <a:custGeom>
            <a:avLst/>
            <a:gdLst/>
            <a:ahLst/>
            <a:cxnLst/>
            <a:rect r="r" b="b" t="t" l="l"/>
            <a:pathLst>
              <a:path h="5636604" w="4903845">
                <a:moveTo>
                  <a:pt x="4903845" y="0"/>
                </a:moveTo>
                <a:lnTo>
                  <a:pt x="0" y="0"/>
                </a:lnTo>
                <a:lnTo>
                  <a:pt x="0" y="5636604"/>
                </a:lnTo>
                <a:lnTo>
                  <a:pt x="4903845" y="5636604"/>
                </a:lnTo>
                <a:lnTo>
                  <a:pt x="4903845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1974651" y="1656059"/>
            <a:ext cx="5882490" cy="7129900"/>
          </a:xfrm>
          <a:custGeom>
            <a:avLst/>
            <a:gdLst/>
            <a:ahLst/>
            <a:cxnLst/>
            <a:rect r="r" b="b" t="t" l="l"/>
            <a:pathLst>
              <a:path h="7129900" w="5882490">
                <a:moveTo>
                  <a:pt x="0" y="0"/>
                </a:moveTo>
                <a:lnTo>
                  <a:pt x="5882490" y="0"/>
                </a:lnTo>
                <a:lnTo>
                  <a:pt x="5882490" y="7129901"/>
                </a:lnTo>
                <a:lnTo>
                  <a:pt x="0" y="712990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330" r="0" b="-33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348164" y="344344"/>
            <a:ext cx="11130050" cy="11712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468"/>
              </a:lnSpc>
            </a:pPr>
            <a:r>
              <a:rPr lang="en-US" sz="6763">
                <a:solidFill>
                  <a:srgbClr val="FFFFFF"/>
                </a:solidFill>
                <a:latin typeface="Neue Machina UltraBold"/>
              </a:rPr>
              <a:t>Question 10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48164" y="1448900"/>
            <a:ext cx="11302645" cy="22113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19"/>
              </a:lnSpc>
            </a:pPr>
            <a:r>
              <a:rPr lang="en-US" sz="3156">
                <a:solidFill>
                  <a:srgbClr val="FFFFFF"/>
                </a:solidFill>
                <a:latin typeface="Montserrat"/>
              </a:rPr>
              <a:t>Write a query to fetch the year-wise total runs scored at Eden Gardens and order it in the descending order of total runs scored.</a:t>
            </a:r>
          </a:p>
          <a:p>
            <a:pPr>
              <a:lnSpc>
                <a:spcPts val="4419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199434" y="3792444"/>
            <a:ext cx="11130050" cy="77537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51"/>
              </a:lnSpc>
            </a:pPr>
            <a:r>
              <a:rPr lang="en-US" sz="2608">
                <a:solidFill>
                  <a:srgbClr val="FFFFFF"/>
                </a:solidFill>
                <a:latin typeface="Montserrat"/>
              </a:rPr>
              <a:t>Query:</a:t>
            </a:r>
          </a:p>
          <a:p>
            <a:pPr>
              <a:lnSpc>
                <a:spcPts val="3651"/>
              </a:lnSpc>
            </a:pPr>
          </a:p>
          <a:p>
            <a:pPr>
              <a:lnSpc>
                <a:spcPts val="3651"/>
              </a:lnSpc>
            </a:pPr>
            <a:r>
              <a:rPr lang="en-US" sz="2608">
                <a:solidFill>
                  <a:srgbClr val="FFFFFF"/>
                </a:solidFill>
                <a:latin typeface="Montserrat"/>
              </a:rPr>
              <a:t>SELECT</a:t>
            </a:r>
          </a:p>
          <a:p>
            <a:pPr>
              <a:lnSpc>
                <a:spcPts val="3651"/>
              </a:lnSpc>
            </a:pPr>
            <a:r>
              <a:rPr lang="en-US" sz="2608">
                <a:solidFill>
                  <a:srgbClr val="FFFFFF"/>
                </a:solidFill>
                <a:latin typeface="Montserrat"/>
              </a:rPr>
              <a:t>  EXTRACT(YEAR FROM date) AS year,</a:t>
            </a:r>
          </a:p>
          <a:p>
            <a:pPr>
              <a:lnSpc>
                <a:spcPts val="3651"/>
              </a:lnSpc>
            </a:pPr>
            <a:r>
              <a:rPr lang="en-US" sz="2608">
                <a:solidFill>
                  <a:srgbClr val="FFFFFF"/>
                </a:solidFill>
                <a:latin typeface="Montserrat"/>
              </a:rPr>
              <a:t>  SUM(total_runs) AS total_runs_scored</a:t>
            </a:r>
          </a:p>
          <a:p>
            <a:pPr>
              <a:lnSpc>
                <a:spcPts val="3651"/>
              </a:lnSpc>
            </a:pPr>
            <a:r>
              <a:rPr lang="en-US" sz="2608">
                <a:solidFill>
                  <a:srgbClr val="FFFFFF"/>
                </a:solidFill>
                <a:latin typeface="Montserrat"/>
              </a:rPr>
              <a:t>FROM</a:t>
            </a:r>
          </a:p>
          <a:p>
            <a:pPr>
              <a:lnSpc>
                <a:spcPts val="3651"/>
              </a:lnSpc>
            </a:pPr>
            <a:r>
              <a:rPr lang="en-US" sz="2608">
                <a:solidFill>
                  <a:srgbClr val="FFFFFF"/>
                </a:solidFill>
                <a:latin typeface="Montserrat"/>
              </a:rPr>
              <a:t>  deliveries_v03</a:t>
            </a:r>
          </a:p>
          <a:p>
            <a:pPr>
              <a:lnSpc>
                <a:spcPts val="3651"/>
              </a:lnSpc>
            </a:pPr>
            <a:r>
              <a:rPr lang="en-US" sz="2608">
                <a:solidFill>
                  <a:srgbClr val="FFFFFF"/>
                </a:solidFill>
                <a:latin typeface="Montserrat"/>
              </a:rPr>
              <a:t>WHERE</a:t>
            </a:r>
          </a:p>
          <a:p>
            <a:pPr>
              <a:lnSpc>
                <a:spcPts val="3651"/>
              </a:lnSpc>
            </a:pPr>
            <a:r>
              <a:rPr lang="en-US" sz="2608">
                <a:solidFill>
                  <a:srgbClr val="FFFFFF"/>
                </a:solidFill>
                <a:latin typeface="Montserrat"/>
              </a:rPr>
              <a:t>  venue = 'Eden Gardens'</a:t>
            </a:r>
          </a:p>
          <a:p>
            <a:pPr>
              <a:lnSpc>
                <a:spcPts val="3651"/>
              </a:lnSpc>
            </a:pPr>
            <a:r>
              <a:rPr lang="en-US" sz="2608">
                <a:solidFill>
                  <a:srgbClr val="FFFFFF"/>
                </a:solidFill>
                <a:latin typeface="Montserrat"/>
              </a:rPr>
              <a:t>GROUP BY</a:t>
            </a:r>
          </a:p>
          <a:p>
            <a:pPr>
              <a:lnSpc>
                <a:spcPts val="3651"/>
              </a:lnSpc>
            </a:pPr>
            <a:r>
              <a:rPr lang="en-US" sz="2608">
                <a:solidFill>
                  <a:srgbClr val="FFFFFF"/>
                </a:solidFill>
                <a:latin typeface="Montserrat"/>
              </a:rPr>
              <a:t>  year</a:t>
            </a:r>
          </a:p>
          <a:p>
            <a:pPr>
              <a:lnSpc>
                <a:spcPts val="3651"/>
              </a:lnSpc>
            </a:pPr>
            <a:r>
              <a:rPr lang="en-US" sz="2608">
                <a:solidFill>
                  <a:srgbClr val="FFFFFF"/>
                </a:solidFill>
                <a:latin typeface="Montserrat"/>
              </a:rPr>
              <a:t>ORDER BY</a:t>
            </a:r>
          </a:p>
          <a:p>
            <a:pPr>
              <a:lnSpc>
                <a:spcPts val="3651"/>
              </a:lnSpc>
            </a:pPr>
            <a:r>
              <a:rPr lang="en-US" sz="2608">
                <a:solidFill>
                  <a:srgbClr val="FFFFFF"/>
                </a:solidFill>
                <a:latin typeface="Montserrat"/>
              </a:rPr>
              <a:t>  total_runs_scored DESC;</a:t>
            </a:r>
          </a:p>
          <a:p>
            <a:pPr>
              <a:lnSpc>
                <a:spcPts val="3651"/>
              </a:lnSpc>
            </a:pPr>
          </a:p>
          <a:p>
            <a:pPr>
              <a:lnSpc>
                <a:spcPts val="3651"/>
              </a:lnSpc>
            </a:pPr>
          </a:p>
          <a:p>
            <a:pPr>
              <a:lnSpc>
                <a:spcPts val="3651"/>
              </a:lnSpc>
            </a:pPr>
          </a:p>
          <a:p>
            <a:pPr>
              <a:lnSpc>
                <a:spcPts val="3651"/>
              </a:lnSpc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579496" y="0"/>
            <a:ext cx="8996085" cy="8996085"/>
          </a:xfrm>
          <a:custGeom>
            <a:avLst/>
            <a:gdLst/>
            <a:ahLst/>
            <a:cxnLst/>
            <a:rect r="r" b="b" t="t" l="l"/>
            <a:pathLst>
              <a:path h="8996085" w="8996085">
                <a:moveTo>
                  <a:pt x="0" y="0"/>
                </a:moveTo>
                <a:lnTo>
                  <a:pt x="8996085" y="0"/>
                </a:lnTo>
                <a:lnTo>
                  <a:pt x="8996085" y="8996085"/>
                </a:lnTo>
                <a:lnTo>
                  <a:pt x="0" y="89960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881976" y="-1991669"/>
            <a:ext cx="7242652" cy="7242652"/>
          </a:xfrm>
          <a:custGeom>
            <a:avLst/>
            <a:gdLst/>
            <a:ahLst/>
            <a:cxnLst/>
            <a:rect r="r" b="b" t="t" l="l"/>
            <a:pathLst>
              <a:path h="7242652" w="7242652">
                <a:moveTo>
                  <a:pt x="0" y="0"/>
                </a:moveTo>
                <a:lnTo>
                  <a:pt x="7242652" y="0"/>
                </a:lnTo>
                <a:lnTo>
                  <a:pt x="7242652" y="7242652"/>
                </a:lnTo>
                <a:lnTo>
                  <a:pt x="0" y="72426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39350" y="3056187"/>
            <a:ext cx="3643468" cy="4114800"/>
          </a:xfrm>
          <a:custGeom>
            <a:avLst/>
            <a:gdLst/>
            <a:ahLst/>
            <a:cxnLst/>
            <a:rect r="r" b="b" t="t" l="l"/>
            <a:pathLst>
              <a:path h="4114800" w="3643468">
                <a:moveTo>
                  <a:pt x="0" y="0"/>
                </a:moveTo>
                <a:lnTo>
                  <a:pt x="3643469" y="0"/>
                </a:lnTo>
                <a:lnTo>
                  <a:pt x="364346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953683" y="3086100"/>
            <a:ext cx="4054948" cy="4114800"/>
          </a:xfrm>
          <a:custGeom>
            <a:avLst/>
            <a:gdLst/>
            <a:ahLst/>
            <a:cxnLst/>
            <a:rect r="r" b="b" t="t" l="l"/>
            <a:pathLst>
              <a:path h="4114800" w="4054948">
                <a:moveTo>
                  <a:pt x="0" y="0"/>
                </a:moveTo>
                <a:lnTo>
                  <a:pt x="4054948" y="0"/>
                </a:lnTo>
                <a:lnTo>
                  <a:pt x="405494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579496" y="2896152"/>
            <a:ext cx="4122295" cy="4114800"/>
          </a:xfrm>
          <a:custGeom>
            <a:avLst/>
            <a:gdLst/>
            <a:ahLst/>
            <a:cxnLst/>
            <a:rect r="r" b="b" t="t" l="l"/>
            <a:pathLst>
              <a:path h="4114800" w="4122295">
                <a:moveTo>
                  <a:pt x="0" y="0"/>
                </a:moveTo>
                <a:lnTo>
                  <a:pt x="4122295" y="0"/>
                </a:lnTo>
                <a:lnTo>
                  <a:pt x="412229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984570" y="341884"/>
            <a:ext cx="14318861" cy="16856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667"/>
              </a:lnSpc>
            </a:pPr>
            <a:r>
              <a:rPr lang="en-US" sz="9762">
                <a:solidFill>
                  <a:srgbClr val="FFFFFF"/>
                </a:solidFill>
                <a:latin typeface="Neue Machina UltraBold"/>
              </a:rPr>
              <a:t>Team Roles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39350" y="7132887"/>
            <a:ext cx="3791112" cy="7122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90"/>
              </a:lnSpc>
            </a:pPr>
            <a:r>
              <a:rPr lang="en-US" sz="4207">
                <a:solidFill>
                  <a:srgbClr val="FFFFFF"/>
                </a:solidFill>
                <a:latin typeface="Montserrat Semi-Bold Bold"/>
              </a:rPr>
              <a:t>Batsman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349913" y="7132887"/>
            <a:ext cx="3791112" cy="7122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90"/>
              </a:lnSpc>
            </a:pPr>
            <a:r>
              <a:rPr lang="en-US" sz="4207">
                <a:solidFill>
                  <a:srgbClr val="FFFFFF"/>
                </a:solidFill>
                <a:latin typeface="Montserrat Semi-Bold Bold"/>
              </a:rPr>
              <a:t>Bowler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579496" y="7132887"/>
            <a:ext cx="3791112" cy="7122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90"/>
              </a:lnSpc>
            </a:pPr>
            <a:r>
              <a:rPr lang="en-US" sz="4207">
                <a:solidFill>
                  <a:srgbClr val="FFFFFF"/>
                </a:solidFill>
                <a:latin typeface="Montserrat Semi-Bold Bold"/>
              </a:rPr>
              <a:t>All-Rounder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487719" y="-2942560"/>
            <a:ext cx="8996085" cy="8996085"/>
          </a:xfrm>
          <a:custGeom>
            <a:avLst/>
            <a:gdLst/>
            <a:ahLst/>
            <a:cxnLst/>
            <a:rect r="r" b="b" t="t" l="l"/>
            <a:pathLst>
              <a:path h="8996085" w="8996085">
                <a:moveTo>
                  <a:pt x="0" y="0"/>
                </a:moveTo>
                <a:lnTo>
                  <a:pt x="8996085" y="0"/>
                </a:lnTo>
                <a:lnTo>
                  <a:pt x="8996085" y="8996085"/>
                </a:lnTo>
                <a:lnTo>
                  <a:pt x="0" y="89960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714326" y="6543974"/>
            <a:ext cx="5428652" cy="5428652"/>
          </a:xfrm>
          <a:custGeom>
            <a:avLst/>
            <a:gdLst/>
            <a:ahLst/>
            <a:cxnLst/>
            <a:rect r="r" b="b" t="t" l="l"/>
            <a:pathLst>
              <a:path h="5428652" w="5428652">
                <a:moveTo>
                  <a:pt x="0" y="0"/>
                </a:moveTo>
                <a:lnTo>
                  <a:pt x="5428652" y="0"/>
                </a:lnTo>
                <a:lnTo>
                  <a:pt x="5428652" y="5428652"/>
                </a:lnTo>
                <a:lnTo>
                  <a:pt x="0" y="54286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28700" y="3342394"/>
            <a:ext cx="4290504" cy="4970298"/>
            <a:chOff x="0" y="0"/>
            <a:chExt cx="1565187" cy="181317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565187" cy="1813178"/>
            </a:xfrm>
            <a:custGeom>
              <a:avLst/>
              <a:gdLst/>
              <a:ahLst/>
              <a:cxnLst/>
              <a:rect r="r" b="b" t="t" l="l"/>
              <a:pathLst>
                <a:path h="1813178" w="1565187">
                  <a:moveTo>
                    <a:pt x="1440727" y="1813178"/>
                  </a:moveTo>
                  <a:lnTo>
                    <a:pt x="124460" y="1813178"/>
                  </a:lnTo>
                  <a:cubicBezTo>
                    <a:pt x="55880" y="1813178"/>
                    <a:pt x="0" y="1757298"/>
                    <a:pt x="0" y="168871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40727" y="0"/>
                  </a:lnTo>
                  <a:cubicBezTo>
                    <a:pt x="1509307" y="0"/>
                    <a:pt x="1565187" y="55880"/>
                    <a:pt x="1565187" y="124460"/>
                  </a:cubicBezTo>
                  <a:lnTo>
                    <a:pt x="1565187" y="1688718"/>
                  </a:lnTo>
                  <a:cubicBezTo>
                    <a:pt x="1565187" y="1757298"/>
                    <a:pt x="1509307" y="1813178"/>
                    <a:pt x="1440727" y="1813178"/>
                  </a:cubicBezTo>
                  <a:close/>
                </a:path>
              </a:pathLst>
            </a:custGeom>
            <a:solidFill>
              <a:srgbClr val="2D2F30">
                <a:alpha val="30980"/>
              </a:srgbClr>
            </a:solidFill>
          </p:spPr>
        </p:sp>
      </p:grpSp>
      <p:sp>
        <p:nvSpPr>
          <p:cNvPr name="AutoShape 6" id="6"/>
          <p:cNvSpPr/>
          <p:nvPr/>
        </p:nvSpPr>
        <p:spPr>
          <a:xfrm rot="-5400000">
            <a:off x="3930071" y="5631302"/>
            <a:ext cx="3774193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7" id="7"/>
          <p:cNvGrpSpPr/>
          <p:nvPr/>
        </p:nvGrpSpPr>
        <p:grpSpPr>
          <a:xfrm rot="0">
            <a:off x="6225828" y="3342394"/>
            <a:ext cx="4472230" cy="4970298"/>
            <a:chOff x="0" y="0"/>
            <a:chExt cx="1631482" cy="181317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631482" cy="1813178"/>
            </a:xfrm>
            <a:custGeom>
              <a:avLst/>
              <a:gdLst/>
              <a:ahLst/>
              <a:cxnLst/>
              <a:rect r="r" b="b" t="t" l="l"/>
              <a:pathLst>
                <a:path h="1813178" w="1631482">
                  <a:moveTo>
                    <a:pt x="1507022" y="1813178"/>
                  </a:moveTo>
                  <a:lnTo>
                    <a:pt x="124460" y="1813178"/>
                  </a:lnTo>
                  <a:cubicBezTo>
                    <a:pt x="55880" y="1813178"/>
                    <a:pt x="0" y="1757298"/>
                    <a:pt x="0" y="168871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07022" y="0"/>
                  </a:lnTo>
                  <a:cubicBezTo>
                    <a:pt x="1575602" y="0"/>
                    <a:pt x="1631482" y="55880"/>
                    <a:pt x="1631482" y="124460"/>
                  </a:cubicBezTo>
                  <a:lnTo>
                    <a:pt x="1631482" y="1688718"/>
                  </a:lnTo>
                  <a:cubicBezTo>
                    <a:pt x="1631482" y="1757298"/>
                    <a:pt x="1575602" y="1813178"/>
                    <a:pt x="1507022" y="1813178"/>
                  </a:cubicBezTo>
                  <a:close/>
                </a:path>
              </a:pathLst>
            </a:custGeom>
            <a:solidFill>
              <a:srgbClr val="2D2F30">
                <a:alpha val="30980"/>
              </a:srgbClr>
            </a:solidFill>
          </p:spPr>
        </p:sp>
      </p:grpSp>
      <p:sp>
        <p:nvSpPr>
          <p:cNvPr name="AutoShape 9" id="9"/>
          <p:cNvSpPr/>
          <p:nvPr/>
        </p:nvSpPr>
        <p:spPr>
          <a:xfrm rot="-5400000">
            <a:off x="9191962" y="5631302"/>
            <a:ext cx="3774193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14925882" y="6874980"/>
            <a:ext cx="6095177" cy="6095177"/>
          </a:xfrm>
          <a:custGeom>
            <a:avLst/>
            <a:gdLst/>
            <a:ahLst/>
            <a:cxnLst/>
            <a:rect r="r" b="b" t="t" l="l"/>
            <a:pathLst>
              <a:path h="6095177" w="6095177">
                <a:moveTo>
                  <a:pt x="0" y="0"/>
                </a:moveTo>
                <a:lnTo>
                  <a:pt x="6095177" y="0"/>
                </a:lnTo>
                <a:lnTo>
                  <a:pt x="6095177" y="6095177"/>
                </a:lnTo>
                <a:lnTo>
                  <a:pt x="0" y="60951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1487719" y="3342394"/>
            <a:ext cx="5268113" cy="4970298"/>
            <a:chOff x="0" y="0"/>
            <a:chExt cx="1921822" cy="181317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921822" cy="1813178"/>
            </a:xfrm>
            <a:custGeom>
              <a:avLst/>
              <a:gdLst/>
              <a:ahLst/>
              <a:cxnLst/>
              <a:rect r="r" b="b" t="t" l="l"/>
              <a:pathLst>
                <a:path h="1813178" w="1921822">
                  <a:moveTo>
                    <a:pt x="1797362" y="1813178"/>
                  </a:moveTo>
                  <a:lnTo>
                    <a:pt x="124460" y="1813178"/>
                  </a:lnTo>
                  <a:cubicBezTo>
                    <a:pt x="55880" y="1813178"/>
                    <a:pt x="0" y="1757298"/>
                    <a:pt x="0" y="168871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797362" y="0"/>
                  </a:lnTo>
                  <a:cubicBezTo>
                    <a:pt x="1865942" y="0"/>
                    <a:pt x="1921822" y="55880"/>
                    <a:pt x="1921822" y="124460"/>
                  </a:cubicBezTo>
                  <a:lnTo>
                    <a:pt x="1921822" y="1688718"/>
                  </a:lnTo>
                  <a:cubicBezTo>
                    <a:pt x="1921822" y="1757298"/>
                    <a:pt x="1865942" y="1813178"/>
                    <a:pt x="1797362" y="1813178"/>
                  </a:cubicBezTo>
                  <a:close/>
                </a:path>
              </a:pathLst>
            </a:custGeom>
            <a:solidFill>
              <a:srgbClr val="2D2F30">
                <a:alpha val="30980"/>
              </a:srgbClr>
            </a:solidFill>
          </p:spPr>
        </p:sp>
      </p:grpSp>
      <p:sp>
        <p:nvSpPr>
          <p:cNvPr name="Freeform 13" id="13"/>
          <p:cNvSpPr/>
          <p:nvPr/>
        </p:nvSpPr>
        <p:spPr>
          <a:xfrm flipH="false" flipV="false" rot="-320654">
            <a:off x="15023685" y="2224"/>
            <a:ext cx="4471230" cy="2308815"/>
          </a:xfrm>
          <a:custGeom>
            <a:avLst/>
            <a:gdLst/>
            <a:ahLst/>
            <a:cxnLst/>
            <a:rect r="r" b="b" t="t" l="l"/>
            <a:pathLst>
              <a:path h="2308815" w="4471230">
                <a:moveTo>
                  <a:pt x="0" y="0"/>
                </a:moveTo>
                <a:lnTo>
                  <a:pt x="4471230" y="0"/>
                </a:lnTo>
                <a:lnTo>
                  <a:pt x="4471230" y="2308815"/>
                </a:lnTo>
                <a:lnTo>
                  <a:pt x="0" y="230881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-5651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4661459">
            <a:off x="-860948" y="8286627"/>
            <a:ext cx="2778658" cy="2285446"/>
          </a:xfrm>
          <a:custGeom>
            <a:avLst/>
            <a:gdLst/>
            <a:ahLst/>
            <a:cxnLst/>
            <a:rect r="r" b="b" t="t" l="l"/>
            <a:pathLst>
              <a:path h="2285446" w="2778658">
                <a:moveTo>
                  <a:pt x="0" y="0"/>
                </a:moveTo>
                <a:lnTo>
                  <a:pt x="2778658" y="0"/>
                </a:lnTo>
                <a:lnTo>
                  <a:pt x="2778658" y="2285447"/>
                </a:lnTo>
                <a:lnTo>
                  <a:pt x="0" y="228544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5778223" y="6543974"/>
            <a:ext cx="7210834" cy="5994006"/>
          </a:xfrm>
          <a:custGeom>
            <a:avLst/>
            <a:gdLst/>
            <a:ahLst/>
            <a:cxnLst/>
            <a:rect r="r" b="b" t="t" l="l"/>
            <a:pathLst>
              <a:path h="5994006" w="7210834">
                <a:moveTo>
                  <a:pt x="0" y="0"/>
                </a:moveTo>
                <a:lnTo>
                  <a:pt x="7210834" y="0"/>
                </a:lnTo>
                <a:lnTo>
                  <a:pt x="7210834" y="5994006"/>
                </a:lnTo>
                <a:lnTo>
                  <a:pt x="0" y="599400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028700" y="828675"/>
            <a:ext cx="7119102" cy="16856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3667"/>
              </a:lnSpc>
            </a:pPr>
            <a:r>
              <a:rPr lang="en-US" sz="9762">
                <a:solidFill>
                  <a:srgbClr val="FFFFFF"/>
                </a:solidFill>
                <a:latin typeface="Neue Machina UltraBold"/>
              </a:rPr>
              <a:t>Batsman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370371" y="3741078"/>
            <a:ext cx="3694321" cy="9895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052"/>
              </a:lnSpc>
            </a:pPr>
            <a:r>
              <a:rPr lang="en-US" sz="5751">
                <a:solidFill>
                  <a:srgbClr val="FFFFFF"/>
                </a:solidFill>
                <a:latin typeface="Neue Machina UltraBold"/>
              </a:rPr>
              <a:t>High S.R 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370371" y="5135245"/>
            <a:ext cx="2991261" cy="1035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31797" indent="-215899" lvl="1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FFFFFF"/>
                </a:solidFill>
                <a:latin typeface="Montserrat"/>
              </a:rPr>
              <a:t>High Strike Rate </a:t>
            </a:r>
          </a:p>
          <a:p>
            <a:pPr marL="431797" indent="-215899" lvl="1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FFFFFF"/>
                </a:solidFill>
                <a:latin typeface="Montserrat"/>
              </a:rPr>
              <a:t>Faced atleast 500 balls 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6567500" y="3741078"/>
            <a:ext cx="4101983" cy="9895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052"/>
              </a:lnSpc>
            </a:pPr>
            <a:r>
              <a:rPr lang="en-US" sz="5751">
                <a:solidFill>
                  <a:srgbClr val="FFFFFF"/>
                </a:solidFill>
                <a:latin typeface="Neue Machina UltraBold"/>
              </a:rPr>
              <a:t>Good AVG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6567500" y="5105400"/>
            <a:ext cx="2677210" cy="1044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Montserrat"/>
              </a:rPr>
              <a:t>Good Average  </a:t>
            </a:r>
          </a:p>
          <a:p>
            <a:pPr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Montserrat"/>
              </a:rPr>
              <a:t>Played atleast 2 IPL seasons 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1797843" y="5125720"/>
            <a:ext cx="3670257" cy="1397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Montserrat"/>
              </a:rPr>
              <a:t>High boundary percentage</a:t>
            </a:r>
          </a:p>
          <a:p>
            <a:pPr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Montserrat"/>
              </a:rPr>
              <a:t>Played atleast 2 IPL seasons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1951104" y="3741078"/>
            <a:ext cx="4804728" cy="9895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052"/>
              </a:lnSpc>
            </a:pPr>
            <a:r>
              <a:rPr lang="en-US" sz="5751">
                <a:solidFill>
                  <a:srgbClr val="FFFFFF"/>
                </a:solidFill>
                <a:latin typeface="Neue Machina UltraBold"/>
              </a:rPr>
              <a:t>Hard Hitter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478214" y="-4882840"/>
            <a:ext cx="9218676" cy="9218676"/>
          </a:xfrm>
          <a:custGeom>
            <a:avLst/>
            <a:gdLst/>
            <a:ahLst/>
            <a:cxnLst/>
            <a:rect r="r" b="b" t="t" l="l"/>
            <a:pathLst>
              <a:path h="9218676" w="9218676">
                <a:moveTo>
                  <a:pt x="0" y="0"/>
                </a:moveTo>
                <a:lnTo>
                  <a:pt x="9218676" y="0"/>
                </a:lnTo>
                <a:lnTo>
                  <a:pt x="9218676" y="9218677"/>
                </a:lnTo>
                <a:lnTo>
                  <a:pt x="0" y="92186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720443" y="-1551311"/>
            <a:ext cx="8685325" cy="8685325"/>
          </a:xfrm>
          <a:custGeom>
            <a:avLst/>
            <a:gdLst/>
            <a:ahLst/>
            <a:cxnLst/>
            <a:rect r="r" b="b" t="t" l="l"/>
            <a:pathLst>
              <a:path h="8685325" w="8685325">
                <a:moveTo>
                  <a:pt x="0" y="0"/>
                </a:moveTo>
                <a:lnTo>
                  <a:pt x="8685326" y="0"/>
                </a:lnTo>
                <a:lnTo>
                  <a:pt x="8685326" y="8685325"/>
                </a:lnTo>
                <a:lnTo>
                  <a:pt x="0" y="86853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247802" y="4806269"/>
            <a:ext cx="9218676" cy="9218676"/>
          </a:xfrm>
          <a:custGeom>
            <a:avLst/>
            <a:gdLst/>
            <a:ahLst/>
            <a:cxnLst/>
            <a:rect r="r" b="b" t="t" l="l"/>
            <a:pathLst>
              <a:path h="9218676" w="9218676">
                <a:moveTo>
                  <a:pt x="0" y="0"/>
                </a:moveTo>
                <a:lnTo>
                  <a:pt x="9218677" y="0"/>
                </a:lnTo>
                <a:lnTo>
                  <a:pt x="9218677" y="9218676"/>
                </a:lnTo>
                <a:lnTo>
                  <a:pt x="0" y="92186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899438" y="7474099"/>
            <a:ext cx="8685325" cy="8685325"/>
          </a:xfrm>
          <a:custGeom>
            <a:avLst/>
            <a:gdLst/>
            <a:ahLst/>
            <a:cxnLst/>
            <a:rect r="r" b="b" t="t" l="l"/>
            <a:pathLst>
              <a:path h="8685325" w="8685325">
                <a:moveTo>
                  <a:pt x="0" y="0"/>
                </a:moveTo>
                <a:lnTo>
                  <a:pt x="8685326" y="0"/>
                </a:lnTo>
                <a:lnTo>
                  <a:pt x="8685326" y="8685325"/>
                </a:lnTo>
                <a:lnTo>
                  <a:pt x="0" y="86853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869971" y="8535586"/>
            <a:ext cx="2778658" cy="2285446"/>
          </a:xfrm>
          <a:custGeom>
            <a:avLst/>
            <a:gdLst/>
            <a:ahLst/>
            <a:cxnLst/>
            <a:rect r="r" b="b" t="t" l="l"/>
            <a:pathLst>
              <a:path h="2285446" w="2778658">
                <a:moveTo>
                  <a:pt x="0" y="0"/>
                </a:moveTo>
                <a:lnTo>
                  <a:pt x="2778658" y="0"/>
                </a:lnTo>
                <a:lnTo>
                  <a:pt x="2778658" y="2285447"/>
                </a:lnTo>
                <a:lnTo>
                  <a:pt x="0" y="228544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0">
            <a:off x="14020057" y="-2331083"/>
            <a:ext cx="4903845" cy="5636604"/>
          </a:xfrm>
          <a:custGeom>
            <a:avLst/>
            <a:gdLst/>
            <a:ahLst/>
            <a:cxnLst/>
            <a:rect r="r" b="b" t="t" l="l"/>
            <a:pathLst>
              <a:path h="5636604" w="4903845">
                <a:moveTo>
                  <a:pt x="4903845" y="0"/>
                </a:moveTo>
                <a:lnTo>
                  <a:pt x="0" y="0"/>
                </a:lnTo>
                <a:lnTo>
                  <a:pt x="0" y="5636604"/>
                </a:lnTo>
                <a:lnTo>
                  <a:pt x="4903845" y="5636604"/>
                </a:lnTo>
                <a:lnTo>
                  <a:pt x="4903845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490907" y="2878298"/>
            <a:ext cx="5981072" cy="6610659"/>
          </a:xfrm>
          <a:custGeom>
            <a:avLst/>
            <a:gdLst/>
            <a:ahLst/>
            <a:cxnLst/>
            <a:rect r="r" b="b" t="t" l="l"/>
            <a:pathLst>
              <a:path h="6610659" w="5981072">
                <a:moveTo>
                  <a:pt x="0" y="0"/>
                </a:moveTo>
                <a:lnTo>
                  <a:pt x="5981072" y="0"/>
                </a:lnTo>
                <a:lnTo>
                  <a:pt x="5981072" y="6610658"/>
                </a:lnTo>
                <a:lnTo>
                  <a:pt x="0" y="661065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348164" y="371647"/>
            <a:ext cx="11130050" cy="11712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468"/>
              </a:lnSpc>
            </a:pPr>
            <a:r>
              <a:rPr lang="en-US" sz="6763">
                <a:solidFill>
                  <a:srgbClr val="FFFFFF"/>
                </a:solidFill>
                <a:latin typeface="Neue Machina UltraBold"/>
              </a:rPr>
              <a:t>HIGH STRIKE RATE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48164" y="1837947"/>
            <a:ext cx="5775764" cy="954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789"/>
              </a:lnSpc>
            </a:pPr>
            <a:r>
              <a:rPr lang="en-US" sz="5563">
                <a:solidFill>
                  <a:srgbClr val="FFFFFF"/>
                </a:solidFill>
                <a:latin typeface="Neue Machina UltraBold"/>
              </a:rPr>
              <a:t>Query: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899438" y="1837947"/>
            <a:ext cx="5775764" cy="954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789"/>
              </a:lnSpc>
            </a:pPr>
            <a:r>
              <a:rPr lang="en-US" sz="5563">
                <a:solidFill>
                  <a:srgbClr val="FFFFFF"/>
                </a:solidFill>
                <a:latin typeface="Neue Machina UltraBold"/>
              </a:rPr>
              <a:t>RESULT: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48164" y="2821148"/>
            <a:ext cx="8095076" cy="58229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647"/>
              </a:lnSpc>
            </a:pPr>
            <a:r>
              <a:rPr lang="en-US" sz="3319">
                <a:solidFill>
                  <a:srgbClr val="FFFFFF"/>
                </a:solidFill>
                <a:latin typeface="Montserrat"/>
              </a:rPr>
              <a:t>SELECT</a:t>
            </a:r>
          </a:p>
          <a:p>
            <a:pPr>
              <a:lnSpc>
                <a:spcPts val="4647"/>
              </a:lnSpc>
            </a:pPr>
            <a:r>
              <a:rPr lang="en-US" sz="3319">
                <a:solidFill>
                  <a:srgbClr val="FFFFFF"/>
                </a:solidFill>
                <a:latin typeface="Montserrat"/>
              </a:rPr>
              <a:t> batsman,</a:t>
            </a:r>
          </a:p>
          <a:p>
            <a:pPr>
              <a:lnSpc>
                <a:spcPts val="4647"/>
              </a:lnSpc>
            </a:pPr>
            <a:r>
              <a:rPr lang="en-US" sz="3319">
                <a:solidFill>
                  <a:srgbClr val="FFFFFF"/>
                </a:solidFill>
                <a:latin typeface="Montserrat"/>
              </a:rPr>
              <a:t>ROUND((SUM(batsman_runs)/COUNT(ball))*100,2) AS strike_rate</a:t>
            </a:r>
          </a:p>
          <a:p>
            <a:pPr>
              <a:lnSpc>
                <a:spcPts val="4647"/>
              </a:lnSpc>
            </a:pPr>
            <a:r>
              <a:rPr lang="en-US" sz="3319">
                <a:solidFill>
                  <a:srgbClr val="FFFFFF"/>
                </a:solidFill>
                <a:latin typeface="Montserrat"/>
              </a:rPr>
              <a:t>FROM ipl_ball</a:t>
            </a:r>
          </a:p>
          <a:p>
            <a:pPr>
              <a:lnSpc>
                <a:spcPts val="4647"/>
              </a:lnSpc>
            </a:pPr>
            <a:r>
              <a:rPr lang="en-US" sz="3319">
                <a:solidFill>
                  <a:srgbClr val="FFFFFF"/>
                </a:solidFill>
                <a:latin typeface="Montserrat"/>
              </a:rPr>
              <a:t>WHERE extras_type = 'NA'</a:t>
            </a:r>
          </a:p>
          <a:p>
            <a:pPr>
              <a:lnSpc>
                <a:spcPts val="4647"/>
              </a:lnSpc>
            </a:pPr>
            <a:r>
              <a:rPr lang="en-US" sz="3319">
                <a:solidFill>
                  <a:srgbClr val="FFFFFF"/>
                </a:solidFill>
                <a:latin typeface="Montserrat"/>
              </a:rPr>
              <a:t>GROUP BY batsman</a:t>
            </a:r>
          </a:p>
          <a:p>
            <a:pPr>
              <a:lnSpc>
                <a:spcPts val="4647"/>
              </a:lnSpc>
            </a:pPr>
            <a:r>
              <a:rPr lang="en-US" sz="3319">
                <a:solidFill>
                  <a:srgbClr val="FFFFFF"/>
                </a:solidFill>
                <a:latin typeface="Montserrat"/>
              </a:rPr>
              <a:t>HAVING COUNT(ball)&gt;500</a:t>
            </a:r>
          </a:p>
          <a:p>
            <a:pPr>
              <a:lnSpc>
                <a:spcPts val="4647"/>
              </a:lnSpc>
            </a:pPr>
            <a:r>
              <a:rPr lang="en-US" sz="3319">
                <a:solidFill>
                  <a:srgbClr val="FFFFFF"/>
                </a:solidFill>
                <a:latin typeface="Montserrat"/>
              </a:rPr>
              <a:t>ORDER BY strike_rate DESC</a:t>
            </a:r>
          </a:p>
          <a:p>
            <a:pPr>
              <a:lnSpc>
                <a:spcPts val="4647"/>
              </a:lnSpc>
            </a:pPr>
            <a:r>
              <a:rPr lang="en-US" sz="3319">
                <a:solidFill>
                  <a:srgbClr val="FFFFFF"/>
                </a:solidFill>
                <a:latin typeface="Montserrat"/>
              </a:rPr>
              <a:t>LIMIT 10;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168384" y="-2084520"/>
            <a:ext cx="8831880" cy="8831880"/>
          </a:xfrm>
          <a:custGeom>
            <a:avLst/>
            <a:gdLst/>
            <a:ahLst/>
            <a:cxnLst/>
            <a:rect r="r" b="b" t="t" l="l"/>
            <a:pathLst>
              <a:path h="8831880" w="8831880">
                <a:moveTo>
                  <a:pt x="0" y="0"/>
                </a:moveTo>
                <a:lnTo>
                  <a:pt x="8831880" y="0"/>
                </a:lnTo>
                <a:lnTo>
                  <a:pt x="8831880" y="8831880"/>
                </a:lnTo>
                <a:lnTo>
                  <a:pt x="0" y="88318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008264" y="99307"/>
            <a:ext cx="6511191" cy="11280306"/>
          </a:xfrm>
          <a:custGeom>
            <a:avLst/>
            <a:gdLst/>
            <a:ahLst/>
            <a:cxnLst/>
            <a:rect r="r" b="b" t="t" l="l"/>
            <a:pathLst>
              <a:path h="11280306" w="6511191">
                <a:moveTo>
                  <a:pt x="0" y="0"/>
                </a:moveTo>
                <a:lnTo>
                  <a:pt x="6511190" y="0"/>
                </a:lnTo>
                <a:lnTo>
                  <a:pt x="6511190" y="11280306"/>
                </a:lnTo>
                <a:lnTo>
                  <a:pt x="0" y="112803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6862" t="0" r="-66382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688867" y="5836512"/>
            <a:ext cx="1821695" cy="1821695"/>
            <a:chOff x="0" y="0"/>
            <a:chExt cx="6350000" cy="6350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5080000" y="6350000"/>
                  </a:moveTo>
                  <a:lnTo>
                    <a:pt x="1270000" y="6350000"/>
                  </a:lnTo>
                  <a:cubicBezTo>
                    <a:pt x="568960" y="6350000"/>
                    <a:pt x="0" y="5781040"/>
                    <a:pt x="0" y="5080000"/>
                  </a:cubicBezTo>
                  <a:lnTo>
                    <a:pt x="0" y="1270000"/>
                  </a:lnTo>
                  <a:cubicBezTo>
                    <a:pt x="0" y="568960"/>
                    <a:pt x="568960" y="0"/>
                    <a:pt x="1270000" y="0"/>
                  </a:cubicBezTo>
                  <a:lnTo>
                    <a:pt x="5080000" y="0"/>
                  </a:lnTo>
                  <a:cubicBezTo>
                    <a:pt x="5781040" y="0"/>
                    <a:pt x="6350000" y="568960"/>
                    <a:pt x="6350000" y="1270000"/>
                  </a:cubicBezTo>
                  <a:lnTo>
                    <a:pt x="6350000" y="5080000"/>
                  </a:lnTo>
                  <a:cubicBezTo>
                    <a:pt x="6350000" y="5781040"/>
                    <a:pt x="5781040" y="6350000"/>
                    <a:pt x="5080000" y="6350000"/>
                  </a:cubicBez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5080000" y="19050"/>
                  </a:moveTo>
                  <a:cubicBezTo>
                    <a:pt x="5769610" y="19050"/>
                    <a:pt x="6330950" y="580390"/>
                    <a:pt x="6330950" y="1270000"/>
                  </a:cubicBezTo>
                  <a:lnTo>
                    <a:pt x="6330950" y="5080000"/>
                  </a:lnTo>
                  <a:cubicBezTo>
                    <a:pt x="6330950" y="5769610"/>
                    <a:pt x="5769610" y="6330950"/>
                    <a:pt x="5080000" y="6330950"/>
                  </a:cubicBezTo>
                  <a:lnTo>
                    <a:pt x="1270000" y="6330950"/>
                  </a:lnTo>
                  <a:cubicBezTo>
                    <a:pt x="580390" y="6330950"/>
                    <a:pt x="19050" y="5769610"/>
                    <a:pt x="19050" y="5080000"/>
                  </a:cubicBezTo>
                  <a:lnTo>
                    <a:pt x="19050" y="1270000"/>
                  </a:lnTo>
                  <a:cubicBezTo>
                    <a:pt x="19050" y="580390"/>
                    <a:pt x="580390" y="19050"/>
                    <a:pt x="1270000" y="19050"/>
                  </a:cubicBezTo>
                  <a:lnTo>
                    <a:pt x="5080000" y="19050"/>
                  </a:lnTo>
                  <a:moveTo>
                    <a:pt x="5080000" y="0"/>
                  </a:moveTo>
                  <a:lnTo>
                    <a:pt x="1270000" y="0"/>
                  </a:lnTo>
                  <a:cubicBezTo>
                    <a:pt x="568960" y="0"/>
                    <a:pt x="0" y="568960"/>
                    <a:pt x="0" y="1270000"/>
                  </a:cubicBezTo>
                  <a:lnTo>
                    <a:pt x="0" y="5080000"/>
                  </a:lnTo>
                  <a:cubicBezTo>
                    <a:pt x="0" y="5781040"/>
                    <a:pt x="568960" y="6350000"/>
                    <a:pt x="1270000" y="6350000"/>
                  </a:cubicBezTo>
                  <a:lnTo>
                    <a:pt x="5080000" y="6350000"/>
                  </a:lnTo>
                  <a:cubicBezTo>
                    <a:pt x="5781040" y="6350000"/>
                    <a:pt x="6350000" y="5781040"/>
                    <a:pt x="6350000" y="5080000"/>
                  </a:cubicBezTo>
                  <a:lnTo>
                    <a:pt x="6350000" y="1270000"/>
                  </a:lnTo>
                  <a:cubicBezTo>
                    <a:pt x="6350000" y="568960"/>
                    <a:pt x="5781040" y="0"/>
                    <a:pt x="5080000" y="0"/>
                  </a:cubicBezTo>
                  <a:lnTo>
                    <a:pt x="5080000" y="0"/>
                  </a:lnTo>
                  <a:close/>
                </a:path>
              </a:pathLst>
            </a:custGeom>
            <a:solidFill>
              <a:srgbClr val="2CA0E2"/>
            </a:solidFill>
          </p:spPr>
        </p:sp>
      </p:grp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4463187" y="5836512"/>
            <a:ext cx="1821695" cy="1821695"/>
            <a:chOff x="0" y="0"/>
            <a:chExt cx="6350000" cy="63500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5080000" y="6350000"/>
                  </a:moveTo>
                  <a:lnTo>
                    <a:pt x="1270000" y="6350000"/>
                  </a:lnTo>
                  <a:cubicBezTo>
                    <a:pt x="568960" y="6350000"/>
                    <a:pt x="0" y="5781040"/>
                    <a:pt x="0" y="5080000"/>
                  </a:cubicBezTo>
                  <a:lnTo>
                    <a:pt x="0" y="1270000"/>
                  </a:lnTo>
                  <a:cubicBezTo>
                    <a:pt x="0" y="568960"/>
                    <a:pt x="568960" y="0"/>
                    <a:pt x="1270000" y="0"/>
                  </a:cubicBezTo>
                  <a:lnTo>
                    <a:pt x="5080000" y="0"/>
                  </a:lnTo>
                  <a:cubicBezTo>
                    <a:pt x="5781040" y="0"/>
                    <a:pt x="6350000" y="568960"/>
                    <a:pt x="6350000" y="1270000"/>
                  </a:cubicBezTo>
                  <a:lnTo>
                    <a:pt x="6350000" y="5080000"/>
                  </a:lnTo>
                  <a:cubicBezTo>
                    <a:pt x="6350000" y="5781040"/>
                    <a:pt x="5781040" y="6350000"/>
                    <a:pt x="5080000" y="6350000"/>
                  </a:cubicBez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5080000" y="19050"/>
                  </a:moveTo>
                  <a:cubicBezTo>
                    <a:pt x="5769610" y="19050"/>
                    <a:pt x="6330950" y="580390"/>
                    <a:pt x="6330950" y="1270000"/>
                  </a:cubicBezTo>
                  <a:lnTo>
                    <a:pt x="6330950" y="5080000"/>
                  </a:lnTo>
                  <a:cubicBezTo>
                    <a:pt x="6330950" y="5769610"/>
                    <a:pt x="5769610" y="6330950"/>
                    <a:pt x="5080000" y="6330950"/>
                  </a:cubicBezTo>
                  <a:lnTo>
                    <a:pt x="1270000" y="6330950"/>
                  </a:lnTo>
                  <a:cubicBezTo>
                    <a:pt x="580390" y="6330950"/>
                    <a:pt x="19050" y="5769610"/>
                    <a:pt x="19050" y="5080000"/>
                  </a:cubicBezTo>
                  <a:lnTo>
                    <a:pt x="19050" y="1270000"/>
                  </a:lnTo>
                  <a:cubicBezTo>
                    <a:pt x="19050" y="580390"/>
                    <a:pt x="580390" y="19050"/>
                    <a:pt x="1270000" y="19050"/>
                  </a:cubicBezTo>
                  <a:lnTo>
                    <a:pt x="5080000" y="19050"/>
                  </a:lnTo>
                  <a:moveTo>
                    <a:pt x="5080000" y="0"/>
                  </a:moveTo>
                  <a:lnTo>
                    <a:pt x="1270000" y="0"/>
                  </a:lnTo>
                  <a:cubicBezTo>
                    <a:pt x="568960" y="0"/>
                    <a:pt x="0" y="568960"/>
                    <a:pt x="0" y="1270000"/>
                  </a:cubicBezTo>
                  <a:lnTo>
                    <a:pt x="0" y="5080000"/>
                  </a:lnTo>
                  <a:cubicBezTo>
                    <a:pt x="0" y="5781040"/>
                    <a:pt x="568960" y="6350000"/>
                    <a:pt x="1270000" y="6350000"/>
                  </a:cubicBezTo>
                  <a:lnTo>
                    <a:pt x="5080000" y="6350000"/>
                  </a:lnTo>
                  <a:cubicBezTo>
                    <a:pt x="5781040" y="6350000"/>
                    <a:pt x="6350000" y="5781040"/>
                    <a:pt x="6350000" y="5080000"/>
                  </a:cubicBezTo>
                  <a:lnTo>
                    <a:pt x="6350000" y="1270000"/>
                  </a:lnTo>
                  <a:cubicBezTo>
                    <a:pt x="6350000" y="568960"/>
                    <a:pt x="5781040" y="0"/>
                    <a:pt x="5080000" y="0"/>
                  </a:cubicBezTo>
                  <a:lnTo>
                    <a:pt x="5080000" y="0"/>
                  </a:lnTo>
                  <a:close/>
                </a:path>
              </a:pathLst>
            </a:custGeom>
            <a:solidFill>
              <a:srgbClr val="2CA0E2"/>
            </a:solidFill>
          </p:spPr>
        </p:sp>
      </p:grp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8233152" y="5836512"/>
            <a:ext cx="1821695" cy="1821695"/>
            <a:chOff x="0" y="0"/>
            <a:chExt cx="6350000" cy="63500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5080000" y="6350000"/>
                  </a:moveTo>
                  <a:lnTo>
                    <a:pt x="1270000" y="6350000"/>
                  </a:lnTo>
                  <a:cubicBezTo>
                    <a:pt x="568960" y="6350000"/>
                    <a:pt x="0" y="5781040"/>
                    <a:pt x="0" y="5080000"/>
                  </a:cubicBezTo>
                  <a:lnTo>
                    <a:pt x="0" y="1270000"/>
                  </a:lnTo>
                  <a:cubicBezTo>
                    <a:pt x="0" y="568960"/>
                    <a:pt x="568960" y="0"/>
                    <a:pt x="1270000" y="0"/>
                  </a:cubicBezTo>
                  <a:lnTo>
                    <a:pt x="5080000" y="0"/>
                  </a:lnTo>
                  <a:cubicBezTo>
                    <a:pt x="5781040" y="0"/>
                    <a:pt x="6350000" y="568960"/>
                    <a:pt x="6350000" y="1270000"/>
                  </a:cubicBezTo>
                  <a:lnTo>
                    <a:pt x="6350000" y="5080000"/>
                  </a:lnTo>
                  <a:cubicBezTo>
                    <a:pt x="6350000" y="5781040"/>
                    <a:pt x="5781040" y="6350000"/>
                    <a:pt x="5080000" y="6350000"/>
                  </a:cubicBezTo>
                  <a:close/>
                </a:path>
              </a:pathLst>
            </a:custGeom>
            <a:blipFill>
              <a:blip r:embed="rId8"/>
              <a:stretch>
                <a:fillRect l="-19109" t="0" r="-19109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5080000" y="19050"/>
                  </a:moveTo>
                  <a:cubicBezTo>
                    <a:pt x="5769610" y="19050"/>
                    <a:pt x="6330950" y="580390"/>
                    <a:pt x="6330950" y="1270000"/>
                  </a:cubicBezTo>
                  <a:lnTo>
                    <a:pt x="6330950" y="5080000"/>
                  </a:lnTo>
                  <a:cubicBezTo>
                    <a:pt x="6330950" y="5769610"/>
                    <a:pt x="5769610" y="6330950"/>
                    <a:pt x="5080000" y="6330950"/>
                  </a:cubicBezTo>
                  <a:lnTo>
                    <a:pt x="1270000" y="6330950"/>
                  </a:lnTo>
                  <a:cubicBezTo>
                    <a:pt x="580390" y="6330950"/>
                    <a:pt x="19050" y="5769610"/>
                    <a:pt x="19050" y="5080000"/>
                  </a:cubicBezTo>
                  <a:lnTo>
                    <a:pt x="19050" y="1270000"/>
                  </a:lnTo>
                  <a:cubicBezTo>
                    <a:pt x="19050" y="580390"/>
                    <a:pt x="580390" y="19050"/>
                    <a:pt x="1270000" y="19050"/>
                  </a:cubicBezTo>
                  <a:lnTo>
                    <a:pt x="5080000" y="19050"/>
                  </a:lnTo>
                  <a:moveTo>
                    <a:pt x="5080000" y="0"/>
                  </a:moveTo>
                  <a:lnTo>
                    <a:pt x="1270000" y="0"/>
                  </a:lnTo>
                  <a:cubicBezTo>
                    <a:pt x="568960" y="0"/>
                    <a:pt x="0" y="568960"/>
                    <a:pt x="0" y="1270000"/>
                  </a:cubicBezTo>
                  <a:lnTo>
                    <a:pt x="0" y="5080000"/>
                  </a:lnTo>
                  <a:cubicBezTo>
                    <a:pt x="0" y="5781040"/>
                    <a:pt x="568960" y="6350000"/>
                    <a:pt x="1270000" y="6350000"/>
                  </a:cubicBezTo>
                  <a:lnTo>
                    <a:pt x="5080000" y="6350000"/>
                  </a:lnTo>
                  <a:cubicBezTo>
                    <a:pt x="5781040" y="6350000"/>
                    <a:pt x="6350000" y="5781040"/>
                    <a:pt x="6350000" y="5080000"/>
                  </a:cubicBezTo>
                  <a:lnTo>
                    <a:pt x="6350000" y="1270000"/>
                  </a:lnTo>
                  <a:cubicBezTo>
                    <a:pt x="6350000" y="568960"/>
                    <a:pt x="5781040" y="0"/>
                    <a:pt x="5080000" y="0"/>
                  </a:cubicBezTo>
                  <a:lnTo>
                    <a:pt x="5080000" y="0"/>
                  </a:lnTo>
                  <a:close/>
                </a:path>
              </a:pathLst>
            </a:custGeom>
            <a:solidFill>
              <a:srgbClr val="2CA0E2"/>
            </a:solidFill>
          </p:spPr>
        </p:sp>
      </p:grpSp>
      <p:grpSp>
        <p:nvGrpSpPr>
          <p:cNvPr name="Group 13" id="13"/>
          <p:cNvGrpSpPr>
            <a:grpSpLocks noChangeAspect="true"/>
          </p:cNvGrpSpPr>
          <p:nvPr/>
        </p:nvGrpSpPr>
        <p:grpSpPr>
          <a:xfrm rot="0">
            <a:off x="12097416" y="5836512"/>
            <a:ext cx="1821695" cy="1821695"/>
            <a:chOff x="0" y="0"/>
            <a:chExt cx="6350000" cy="63500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5080000" y="6350000"/>
                  </a:moveTo>
                  <a:lnTo>
                    <a:pt x="1270000" y="6350000"/>
                  </a:lnTo>
                  <a:cubicBezTo>
                    <a:pt x="568960" y="6350000"/>
                    <a:pt x="0" y="5781040"/>
                    <a:pt x="0" y="5080000"/>
                  </a:cubicBezTo>
                  <a:lnTo>
                    <a:pt x="0" y="1270000"/>
                  </a:lnTo>
                  <a:cubicBezTo>
                    <a:pt x="0" y="568960"/>
                    <a:pt x="568960" y="0"/>
                    <a:pt x="1270000" y="0"/>
                  </a:cubicBezTo>
                  <a:lnTo>
                    <a:pt x="5080000" y="0"/>
                  </a:lnTo>
                  <a:cubicBezTo>
                    <a:pt x="5781040" y="0"/>
                    <a:pt x="6350000" y="568960"/>
                    <a:pt x="6350000" y="1270000"/>
                  </a:cubicBezTo>
                  <a:lnTo>
                    <a:pt x="6350000" y="5080000"/>
                  </a:lnTo>
                  <a:cubicBezTo>
                    <a:pt x="6350000" y="5781040"/>
                    <a:pt x="5781040" y="6350000"/>
                    <a:pt x="5080000" y="6350000"/>
                  </a:cubicBezTo>
                  <a:close/>
                </a:path>
              </a:pathLst>
            </a:custGeom>
            <a:blipFill>
              <a:blip r:embed="rId9"/>
              <a:stretch>
                <a:fillRect l="0" t="-16410" r="0" b="-16410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5080000" y="19050"/>
                  </a:moveTo>
                  <a:cubicBezTo>
                    <a:pt x="5769610" y="19050"/>
                    <a:pt x="6330950" y="580390"/>
                    <a:pt x="6330950" y="1270000"/>
                  </a:cubicBezTo>
                  <a:lnTo>
                    <a:pt x="6330950" y="5080000"/>
                  </a:lnTo>
                  <a:cubicBezTo>
                    <a:pt x="6330950" y="5769610"/>
                    <a:pt x="5769610" y="6330950"/>
                    <a:pt x="5080000" y="6330950"/>
                  </a:cubicBezTo>
                  <a:lnTo>
                    <a:pt x="1270000" y="6330950"/>
                  </a:lnTo>
                  <a:cubicBezTo>
                    <a:pt x="580390" y="6330950"/>
                    <a:pt x="19050" y="5769610"/>
                    <a:pt x="19050" y="5080000"/>
                  </a:cubicBezTo>
                  <a:lnTo>
                    <a:pt x="19050" y="1270000"/>
                  </a:lnTo>
                  <a:cubicBezTo>
                    <a:pt x="19050" y="580390"/>
                    <a:pt x="580390" y="19050"/>
                    <a:pt x="1270000" y="19050"/>
                  </a:cubicBezTo>
                  <a:lnTo>
                    <a:pt x="5080000" y="19050"/>
                  </a:lnTo>
                  <a:moveTo>
                    <a:pt x="5080000" y="0"/>
                  </a:moveTo>
                  <a:lnTo>
                    <a:pt x="1270000" y="0"/>
                  </a:lnTo>
                  <a:cubicBezTo>
                    <a:pt x="568960" y="0"/>
                    <a:pt x="0" y="568960"/>
                    <a:pt x="0" y="1270000"/>
                  </a:cubicBezTo>
                  <a:lnTo>
                    <a:pt x="0" y="5080000"/>
                  </a:lnTo>
                  <a:cubicBezTo>
                    <a:pt x="0" y="5781040"/>
                    <a:pt x="568960" y="6350000"/>
                    <a:pt x="1270000" y="6350000"/>
                  </a:cubicBezTo>
                  <a:lnTo>
                    <a:pt x="5080000" y="6350000"/>
                  </a:lnTo>
                  <a:cubicBezTo>
                    <a:pt x="5781040" y="6350000"/>
                    <a:pt x="6350000" y="5781040"/>
                    <a:pt x="6350000" y="5080000"/>
                  </a:cubicBezTo>
                  <a:lnTo>
                    <a:pt x="6350000" y="1270000"/>
                  </a:lnTo>
                  <a:cubicBezTo>
                    <a:pt x="6350000" y="568960"/>
                    <a:pt x="5781040" y="0"/>
                    <a:pt x="5080000" y="0"/>
                  </a:cubicBezTo>
                  <a:lnTo>
                    <a:pt x="5080000" y="0"/>
                  </a:lnTo>
                  <a:close/>
                </a:path>
              </a:pathLst>
            </a:custGeom>
            <a:solidFill>
              <a:srgbClr val="2CA0E2"/>
            </a:solidFill>
          </p:spPr>
        </p:sp>
      </p:grpSp>
      <p:grpSp>
        <p:nvGrpSpPr>
          <p:cNvPr name="Group 16" id="16"/>
          <p:cNvGrpSpPr>
            <a:grpSpLocks noChangeAspect="true"/>
          </p:cNvGrpSpPr>
          <p:nvPr/>
        </p:nvGrpSpPr>
        <p:grpSpPr>
          <a:xfrm rot="0">
            <a:off x="15700791" y="5836512"/>
            <a:ext cx="1821695" cy="1821695"/>
            <a:chOff x="0" y="0"/>
            <a:chExt cx="6350000" cy="63500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5080000" y="6350000"/>
                  </a:moveTo>
                  <a:lnTo>
                    <a:pt x="1270000" y="6350000"/>
                  </a:lnTo>
                  <a:cubicBezTo>
                    <a:pt x="568960" y="6350000"/>
                    <a:pt x="0" y="5781040"/>
                    <a:pt x="0" y="5080000"/>
                  </a:cubicBezTo>
                  <a:lnTo>
                    <a:pt x="0" y="1270000"/>
                  </a:lnTo>
                  <a:cubicBezTo>
                    <a:pt x="0" y="568960"/>
                    <a:pt x="568960" y="0"/>
                    <a:pt x="1270000" y="0"/>
                  </a:cubicBezTo>
                  <a:lnTo>
                    <a:pt x="5080000" y="0"/>
                  </a:lnTo>
                  <a:cubicBezTo>
                    <a:pt x="5781040" y="0"/>
                    <a:pt x="6350000" y="568960"/>
                    <a:pt x="6350000" y="1270000"/>
                  </a:cubicBezTo>
                  <a:lnTo>
                    <a:pt x="6350000" y="5080000"/>
                  </a:lnTo>
                  <a:cubicBezTo>
                    <a:pt x="6350000" y="5781040"/>
                    <a:pt x="5781040" y="6350000"/>
                    <a:pt x="5080000" y="6350000"/>
                  </a:cubicBezTo>
                  <a:close/>
                </a:path>
              </a:pathLst>
            </a:custGeom>
            <a:blipFill>
              <a:blip r:embed="rId10"/>
              <a:stretch>
                <a:fillRect l="0" t="-1130" r="0" b="-1130"/>
              </a:stretch>
            </a:blip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5080000" y="19050"/>
                  </a:moveTo>
                  <a:cubicBezTo>
                    <a:pt x="5769610" y="19050"/>
                    <a:pt x="6330950" y="580390"/>
                    <a:pt x="6330950" y="1270000"/>
                  </a:cubicBezTo>
                  <a:lnTo>
                    <a:pt x="6330950" y="5080000"/>
                  </a:lnTo>
                  <a:cubicBezTo>
                    <a:pt x="6330950" y="5769610"/>
                    <a:pt x="5769610" y="6330950"/>
                    <a:pt x="5080000" y="6330950"/>
                  </a:cubicBezTo>
                  <a:lnTo>
                    <a:pt x="1270000" y="6330950"/>
                  </a:lnTo>
                  <a:cubicBezTo>
                    <a:pt x="580390" y="6330950"/>
                    <a:pt x="19050" y="5769610"/>
                    <a:pt x="19050" y="5080000"/>
                  </a:cubicBezTo>
                  <a:lnTo>
                    <a:pt x="19050" y="1270000"/>
                  </a:lnTo>
                  <a:cubicBezTo>
                    <a:pt x="19050" y="580390"/>
                    <a:pt x="580390" y="19050"/>
                    <a:pt x="1270000" y="19050"/>
                  </a:cubicBezTo>
                  <a:lnTo>
                    <a:pt x="5080000" y="19050"/>
                  </a:lnTo>
                  <a:moveTo>
                    <a:pt x="5080000" y="0"/>
                  </a:moveTo>
                  <a:lnTo>
                    <a:pt x="1270000" y="0"/>
                  </a:lnTo>
                  <a:cubicBezTo>
                    <a:pt x="568960" y="0"/>
                    <a:pt x="0" y="568960"/>
                    <a:pt x="0" y="1270000"/>
                  </a:cubicBezTo>
                  <a:lnTo>
                    <a:pt x="0" y="5080000"/>
                  </a:lnTo>
                  <a:cubicBezTo>
                    <a:pt x="0" y="5781040"/>
                    <a:pt x="568960" y="6350000"/>
                    <a:pt x="1270000" y="6350000"/>
                  </a:cubicBezTo>
                  <a:lnTo>
                    <a:pt x="5080000" y="6350000"/>
                  </a:lnTo>
                  <a:cubicBezTo>
                    <a:pt x="5781040" y="6350000"/>
                    <a:pt x="6350000" y="5781040"/>
                    <a:pt x="6350000" y="5080000"/>
                  </a:cubicBezTo>
                  <a:lnTo>
                    <a:pt x="6350000" y="1270000"/>
                  </a:lnTo>
                  <a:cubicBezTo>
                    <a:pt x="6350000" y="568960"/>
                    <a:pt x="5781040" y="0"/>
                    <a:pt x="5080000" y="0"/>
                  </a:cubicBezTo>
                  <a:lnTo>
                    <a:pt x="5080000" y="0"/>
                  </a:lnTo>
                  <a:close/>
                </a:path>
              </a:pathLst>
            </a:custGeom>
            <a:solidFill>
              <a:srgbClr val="2CA0E2"/>
            </a:solidFill>
          </p:spPr>
        </p:sp>
      </p:grpSp>
      <p:sp>
        <p:nvSpPr>
          <p:cNvPr name="Freeform 19" id="19"/>
          <p:cNvSpPr/>
          <p:nvPr/>
        </p:nvSpPr>
        <p:spPr>
          <a:xfrm flipH="false" flipV="false" rot="0">
            <a:off x="2514917" y="1294029"/>
            <a:ext cx="12396229" cy="3506828"/>
          </a:xfrm>
          <a:custGeom>
            <a:avLst/>
            <a:gdLst/>
            <a:ahLst/>
            <a:cxnLst/>
            <a:rect r="r" b="b" t="t" l="l"/>
            <a:pathLst>
              <a:path h="3506828" w="12396229">
                <a:moveTo>
                  <a:pt x="0" y="0"/>
                </a:moveTo>
                <a:lnTo>
                  <a:pt x="12396230" y="0"/>
                </a:lnTo>
                <a:lnTo>
                  <a:pt x="12396230" y="3506828"/>
                </a:lnTo>
                <a:lnTo>
                  <a:pt x="0" y="3506828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189046" y="-53093"/>
            <a:ext cx="17871572" cy="13471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991"/>
              </a:lnSpc>
            </a:pPr>
            <a:r>
              <a:rPr lang="en-US" sz="7851">
                <a:solidFill>
                  <a:srgbClr val="FFFFFF"/>
                </a:solidFill>
                <a:latin typeface="Neue Machina UltraBold"/>
              </a:rPr>
              <a:t>High strike rate Batsman 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89046" y="8182163"/>
            <a:ext cx="17871572" cy="10394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31"/>
              </a:lnSpc>
            </a:pPr>
            <a:r>
              <a:rPr lang="en-US" sz="5951">
                <a:solidFill>
                  <a:srgbClr val="FFFFFF"/>
                </a:solidFill>
                <a:latin typeface="Neue Machina UltraBold"/>
              </a:rPr>
              <a:t>High bids potential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688867" y="7862699"/>
            <a:ext cx="1800766" cy="2242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40"/>
              </a:lnSpc>
            </a:pPr>
            <a:r>
              <a:rPr lang="en-US" sz="1314">
                <a:solidFill>
                  <a:srgbClr val="FFFFFF"/>
                </a:solidFill>
                <a:latin typeface="Montserrat Semi-Bold Bold"/>
              </a:rPr>
              <a:t>AD Russell 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4484117" y="7862699"/>
            <a:ext cx="1800766" cy="2242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40"/>
              </a:lnSpc>
            </a:pPr>
            <a:r>
              <a:rPr lang="en-US" sz="1314">
                <a:solidFill>
                  <a:srgbClr val="FFFFFF"/>
                </a:solidFill>
                <a:latin typeface="Montserrat Semi-Bold Bold"/>
              </a:rPr>
              <a:t>SP Narine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8254082" y="7862699"/>
            <a:ext cx="1800766" cy="2242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40"/>
              </a:lnSpc>
            </a:pPr>
            <a:r>
              <a:rPr lang="en-US" sz="1314">
                <a:solidFill>
                  <a:srgbClr val="FFFFFF"/>
                </a:solidFill>
                <a:latin typeface="Montserrat Semi-Bold Bold"/>
              </a:rPr>
              <a:t>HH Pandya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2118346" y="7862699"/>
            <a:ext cx="1800766" cy="2242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40"/>
              </a:lnSpc>
            </a:pPr>
            <a:r>
              <a:rPr lang="en-US" sz="1314">
                <a:solidFill>
                  <a:srgbClr val="FFFFFF"/>
                </a:solidFill>
                <a:latin typeface="Montserrat Semi-Bold Bold"/>
              </a:rPr>
              <a:t>V Sehwag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5700791" y="7862699"/>
            <a:ext cx="1800766" cy="2242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40"/>
              </a:lnSpc>
            </a:pPr>
            <a:r>
              <a:rPr lang="en-US" sz="1314">
                <a:solidFill>
                  <a:srgbClr val="FFFFFF"/>
                </a:solidFill>
                <a:latin typeface="Montserrat Semi-Bold Bold"/>
              </a:rPr>
              <a:t>GJ Maxwell 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478214" y="-4882840"/>
            <a:ext cx="9218676" cy="9218676"/>
          </a:xfrm>
          <a:custGeom>
            <a:avLst/>
            <a:gdLst/>
            <a:ahLst/>
            <a:cxnLst/>
            <a:rect r="r" b="b" t="t" l="l"/>
            <a:pathLst>
              <a:path h="9218676" w="9218676">
                <a:moveTo>
                  <a:pt x="0" y="0"/>
                </a:moveTo>
                <a:lnTo>
                  <a:pt x="9218676" y="0"/>
                </a:lnTo>
                <a:lnTo>
                  <a:pt x="9218676" y="9218677"/>
                </a:lnTo>
                <a:lnTo>
                  <a:pt x="0" y="92186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720443" y="-1551311"/>
            <a:ext cx="8685325" cy="8685325"/>
          </a:xfrm>
          <a:custGeom>
            <a:avLst/>
            <a:gdLst/>
            <a:ahLst/>
            <a:cxnLst/>
            <a:rect r="r" b="b" t="t" l="l"/>
            <a:pathLst>
              <a:path h="8685325" w="8685325">
                <a:moveTo>
                  <a:pt x="0" y="0"/>
                </a:moveTo>
                <a:lnTo>
                  <a:pt x="8685326" y="0"/>
                </a:lnTo>
                <a:lnTo>
                  <a:pt x="8685326" y="8685325"/>
                </a:lnTo>
                <a:lnTo>
                  <a:pt x="0" y="86853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247802" y="4806269"/>
            <a:ext cx="9218676" cy="9218676"/>
          </a:xfrm>
          <a:custGeom>
            <a:avLst/>
            <a:gdLst/>
            <a:ahLst/>
            <a:cxnLst/>
            <a:rect r="r" b="b" t="t" l="l"/>
            <a:pathLst>
              <a:path h="9218676" w="9218676">
                <a:moveTo>
                  <a:pt x="0" y="0"/>
                </a:moveTo>
                <a:lnTo>
                  <a:pt x="9218677" y="0"/>
                </a:lnTo>
                <a:lnTo>
                  <a:pt x="9218677" y="9218676"/>
                </a:lnTo>
                <a:lnTo>
                  <a:pt x="0" y="92186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899438" y="7474099"/>
            <a:ext cx="8685325" cy="8685325"/>
          </a:xfrm>
          <a:custGeom>
            <a:avLst/>
            <a:gdLst/>
            <a:ahLst/>
            <a:cxnLst/>
            <a:rect r="r" b="b" t="t" l="l"/>
            <a:pathLst>
              <a:path h="8685325" w="8685325">
                <a:moveTo>
                  <a:pt x="0" y="0"/>
                </a:moveTo>
                <a:lnTo>
                  <a:pt x="8685326" y="0"/>
                </a:lnTo>
                <a:lnTo>
                  <a:pt x="8685326" y="8685325"/>
                </a:lnTo>
                <a:lnTo>
                  <a:pt x="0" y="86853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869971" y="8535586"/>
            <a:ext cx="2778658" cy="2285446"/>
          </a:xfrm>
          <a:custGeom>
            <a:avLst/>
            <a:gdLst/>
            <a:ahLst/>
            <a:cxnLst/>
            <a:rect r="r" b="b" t="t" l="l"/>
            <a:pathLst>
              <a:path h="2285446" w="2778658">
                <a:moveTo>
                  <a:pt x="0" y="0"/>
                </a:moveTo>
                <a:lnTo>
                  <a:pt x="2778658" y="0"/>
                </a:lnTo>
                <a:lnTo>
                  <a:pt x="2778658" y="2285447"/>
                </a:lnTo>
                <a:lnTo>
                  <a:pt x="0" y="228544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0">
            <a:off x="14020057" y="-2331083"/>
            <a:ext cx="4903845" cy="5636604"/>
          </a:xfrm>
          <a:custGeom>
            <a:avLst/>
            <a:gdLst/>
            <a:ahLst/>
            <a:cxnLst/>
            <a:rect r="r" b="b" t="t" l="l"/>
            <a:pathLst>
              <a:path h="5636604" w="4903845">
                <a:moveTo>
                  <a:pt x="4903845" y="0"/>
                </a:moveTo>
                <a:lnTo>
                  <a:pt x="0" y="0"/>
                </a:lnTo>
                <a:lnTo>
                  <a:pt x="0" y="5636604"/>
                </a:lnTo>
                <a:lnTo>
                  <a:pt x="4903845" y="5636604"/>
                </a:lnTo>
                <a:lnTo>
                  <a:pt x="4903845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029541" y="2946422"/>
            <a:ext cx="7515559" cy="3719694"/>
          </a:xfrm>
          <a:custGeom>
            <a:avLst/>
            <a:gdLst/>
            <a:ahLst/>
            <a:cxnLst/>
            <a:rect r="r" b="b" t="t" l="l"/>
            <a:pathLst>
              <a:path h="3719694" w="7515559">
                <a:moveTo>
                  <a:pt x="0" y="0"/>
                </a:moveTo>
                <a:lnTo>
                  <a:pt x="7515559" y="0"/>
                </a:lnTo>
                <a:lnTo>
                  <a:pt x="7515559" y="3719694"/>
                </a:lnTo>
                <a:lnTo>
                  <a:pt x="0" y="371969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348164" y="371647"/>
            <a:ext cx="11130050" cy="11712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468"/>
              </a:lnSpc>
            </a:pPr>
            <a:r>
              <a:rPr lang="en-US" sz="6763">
                <a:solidFill>
                  <a:srgbClr val="FFFFFF"/>
                </a:solidFill>
                <a:latin typeface="Neue Machina UltraBold"/>
              </a:rPr>
              <a:t>GOOD AVERAGE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48164" y="1837947"/>
            <a:ext cx="5775764" cy="954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789"/>
              </a:lnSpc>
            </a:pPr>
            <a:r>
              <a:rPr lang="en-US" sz="5563">
                <a:solidFill>
                  <a:srgbClr val="FFFFFF"/>
                </a:solidFill>
                <a:latin typeface="Neue Machina UltraBold"/>
              </a:rPr>
              <a:t>Query: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899438" y="1837947"/>
            <a:ext cx="5775764" cy="954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789"/>
              </a:lnSpc>
            </a:pPr>
            <a:r>
              <a:rPr lang="en-US" sz="5563">
                <a:solidFill>
                  <a:srgbClr val="FFFFFF"/>
                </a:solidFill>
                <a:latin typeface="Neue Machina UltraBold"/>
              </a:rPr>
              <a:t>RESULT: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48164" y="2334027"/>
            <a:ext cx="10551275" cy="76918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87"/>
              </a:lnSpc>
            </a:pPr>
          </a:p>
          <a:p>
            <a:pPr>
              <a:lnSpc>
                <a:spcPts val="3387"/>
              </a:lnSpc>
            </a:pPr>
            <a:r>
              <a:rPr lang="en-US" sz="2419">
                <a:solidFill>
                  <a:srgbClr val="FFFFFF"/>
                </a:solidFill>
                <a:latin typeface="Montserrat"/>
              </a:rPr>
              <a:t>SELECT DISTINCT</a:t>
            </a:r>
          </a:p>
          <a:p>
            <a:pPr>
              <a:lnSpc>
                <a:spcPts val="3387"/>
              </a:lnSpc>
            </a:pPr>
            <a:r>
              <a:rPr lang="en-US" sz="2419">
                <a:solidFill>
                  <a:srgbClr val="FFFFFF"/>
                </a:solidFill>
                <a:latin typeface="Montserrat"/>
              </a:rPr>
              <a:t>  b.batsman,</a:t>
            </a:r>
          </a:p>
          <a:p>
            <a:pPr>
              <a:lnSpc>
                <a:spcPts val="3387"/>
              </a:lnSpc>
            </a:pPr>
            <a:r>
              <a:rPr lang="en-US" sz="2419">
                <a:solidFill>
                  <a:srgbClr val="FFFFFF"/>
                </a:solidFill>
                <a:latin typeface="Montserrat"/>
              </a:rPr>
              <a:t> SUM(b.batsman_runs) AS total_runs,</a:t>
            </a:r>
          </a:p>
          <a:p>
            <a:pPr>
              <a:lnSpc>
                <a:spcPts val="3387"/>
              </a:lnSpc>
            </a:pPr>
            <a:r>
              <a:rPr lang="en-US" sz="2419">
                <a:solidFill>
                  <a:srgbClr val="FFFFFF"/>
                </a:solidFill>
                <a:latin typeface="Montserrat"/>
              </a:rPr>
              <a:t> SUM(b.is_wicket) AS total_dis,</a:t>
            </a:r>
          </a:p>
          <a:p>
            <a:pPr>
              <a:lnSpc>
                <a:spcPts val="3387"/>
              </a:lnSpc>
            </a:pPr>
            <a:r>
              <a:rPr lang="en-US" sz="2419">
                <a:solidFill>
                  <a:srgbClr val="FFFFFF"/>
                </a:solidFill>
                <a:latin typeface="Montserrat"/>
              </a:rPr>
              <a:t> COUNT(DISTINCT(EXTRACT(YEAR FROM a.date))) AS seasons_played,</a:t>
            </a:r>
          </a:p>
          <a:p>
            <a:pPr>
              <a:lnSpc>
                <a:spcPts val="3387"/>
              </a:lnSpc>
            </a:pPr>
            <a:r>
              <a:rPr lang="en-US" sz="2419">
                <a:solidFill>
                  <a:srgbClr val="FFFFFF"/>
                </a:solidFill>
                <a:latin typeface="Montserrat"/>
              </a:rPr>
              <a:t> ROUND(SUM(b.batsman_runs)/SUM(b.is_wicket),2) AS batsman_average</a:t>
            </a:r>
          </a:p>
          <a:p>
            <a:pPr>
              <a:lnSpc>
                <a:spcPts val="3387"/>
              </a:lnSpc>
            </a:pPr>
            <a:r>
              <a:rPr lang="en-US" sz="2419">
                <a:solidFill>
                  <a:srgbClr val="FFFFFF"/>
                </a:solidFill>
                <a:latin typeface="Montserrat"/>
              </a:rPr>
              <a:t>FROM ipl_matches AS a</a:t>
            </a:r>
          </a:p>
          <a:p>
            <a:pPr>
              <a:lnSpc>
                <a:spcPts val="3387"/>
              </a:lnSpc>
            </a:pPr>
            <a:r>
              <a:rPr lang="en-US" sz="2419">
                <a:solidFill>
                  <a:srgbClr val="FFFFFF"/>
                </a:solidFill>
                <a:latin typeface="Montserrat"/>
              </a:rPr>
              <a:t>FULL JOIN ipl_ball AS b</a:t>
            </a:r>
          </a:p>
          <a:p>
            <a:pPr>
              <a:lnSpc>
                <a:spcPts val="3387"/>
              </a:lnSpc>
            </a:pPr>
            <a:r>
              <a:rPr lang="en-US" sz="2419">
                <a:solidFill>
                  <a:srgbClr val="FFFFFF"/>
                </a:solidFill>
                <a:latin typeface="Montserrat"/>
              </a:rPr>
              <a:t>ON a.id=b.id</a:t>
            </a:r>
          </a:p>
          <a:p>
            <a:pPr>
              <a:lnSpc>
                <a:spcPts val="3387"/>
              </a:lnSpc>
            </a:pPr>
            <a:r>
              <a:rPr lang="en-US" sz="2419">
                <a:solidFill>
                  <a:srgbClr val="FFFFFF"/>
                </a:solidFill>
                <a:latin typeface="Montserrat"/>
              </a:rPr>
              <a:t>WHERE extras_type= 'NA'</a:t>
            </a:r>
          </a:p>
          <a:p>
            <a:pPr>
              <a:lnSpc>
                <a:spcPts val="3387"/>
              </a:lnSpc>
            </a:pPr>
            <a:r>
              <a:rPr lang="en-US" sz="2419">
                <a:solidFill>
                  <a:srgbClr val="FFFFFF"/>
                </a:solidFill>
                <a:latin typeface="Montserrat"/>
              </a:rPr>
              <a:t>GROUP BY b.batsman</a:t>
            </a:r>
          </a:p>
          <a:p>
            <a:pPr>
              <a:lnSpc>
                <a:spcPts val="3387"/>
              </a:lnSpc>
            </a:pPr>
            <a:r>
              <a:rPr lang="en-US" sz="2419">
                <a:solidFill>
                  <a:srgbClr val="FFFFFF"/>
                </a:solidFill>
                <a:latin typeface="Montserrat"/>
              </a:rPr>
              <a:t>HAVING COUNT(DISTINCT(EXTRACT(YEAR FROM a.date)))&gt;2 AND NOT SUM(b.is_wicket)=0</a:t>
            </a:r>
          </a:p>
          <a:p>
            <a:pPr>
              <a:lnSpc>
                <a:spcPts val="3387"/>
              </a:lnSpc>
            </a:pPr>
            <a:r>
              <a:rPr lang="en-US" sz="2419">
                <a:solidFill>
                  <a:srgbClr val="FFFFFF"/>
                </a:solidFill>
                <a:latin typeface="Montserrat"/>
              </a:rPr>
              <a:t>ORDER BY batsman_average DESC</a:t>
            </a:r>
          </a:p>
          <a:p>
            <a:pPr>
              <a:lnSpc>
                <a:spcPts val="3387"/>
              </a:lnSpc>
            </a:pPr>
            <a:r>
              <a:rPr lang="en-US" sz="2419">
                <a:solidFill>
                  <a:srgbClr val="FFFFFF"/>
                </a:solidFill>
                <a:latin typeface="Montserrat"/>
              </a:rPr>
              <a:t>LIMIT 10;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168384" y="-2084520"/>
            <a:ext cx="8831880" cy="8831880"/>
          </a:xfrm>
          <a:custGeom>
            <a:avLst/>
            <a:gdLst/>
            <a:ahLst/>
            <a:cxnLst/>
            <a:rect r="r" b="b" t="t" l="l"/>
            <a:pathLst>
              <a:path h="8831880" w="8831880">
                <a:moveTo>
                  <a:pt x="0" y="0"/>
                </a:moveTo>
                <a:lnTo>
                  <a:pt x="8831880" y="0"/>
                </a:lnTo>
                <a:lnTo>
                  <a:pt x="8831880" y="8831880"/>
                </a:lnTo>
                <a:lnTo>
                  <a:pt x="0" y="88318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008264" y="99307"/>
            <a:ext cx="6511191" cy="11280306"/>
          </a:xfrm>
          <a:custGeom>
            <a:avLst/>
            <a:gdLst/>
            <a:ahLst/>
            <a:cxnLst/>
            <a:rect r="r" b="b" t="t" l="l"/>
            <a:pathLst>
              <a:path h="11280306" w="6511191">
                <a:moveTo>
                  <a:pt x="0" y="0"/>
                </a:moveTo>
                <a:lnTo>
                  <a:pt x="6511190" y="0"/>
                </a:lnTo>
                <a:lnTo>
                  <a:pt x="6511190" y="11280306"/>
                </a:lnTo>
                <a:lnTo>
                  <a:pt x="0" y="112803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6862" t="0" r="-66382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688867" y="5836512"/>
            <a:ext cx="1821695" cy="1821695"/>
            <a:chOff x="0" y="0"/>
            <a:chExt cx="6350000" cy="6350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5080000" y="6350000"/>
                  </a:moveTo>
                  <a:lnTo>
                    <a:pt x="1270000" y="6350000"/>
                  </a:lnTo>
                  <a:cubicBezTo>
                    <a:pt x="568960" y="6350000"/>
                    <a:pt x="0" y="5781040"/>
                    <a:pt x="0" y="5080000"/>
                  </a:cubicBezTo>
                  <a:lnTo>
                    <a:pt x="0" y="1270000"/>
                  </a:lnTo>
                  <a:cubicBezTo>
                    <a:pt x="0" y="568960"/>
                    <a:pt x="568960" y="0"/>
                    <a:pt x="1270000" y="0"/>
                  </a:cubicBezTo>
                  <a:lnTo>
                    <a:pt x="5080000" y="0"/>
                  </a:lnTo>
                  <a:cubicBezTo>
                    <a:pt x="5781040" y="0"/>
                    <a:pt x="6350000" y="568960"/>
                    <a:pt x="6350000" y="1270000"/>
                  </a:cubicBezTo>
                  <a:lnTo>
                    <a:pt x="6350000" y="5080000"/>
                  </a:lnTo>
                  <a:cubicBezTo>
                    <a:pt x="6350000" y="5781040"/>
                    <a:pt x="5781040" y="6350000"/>
                    <a:pt x="5080000" y="6350000"/>
                  </a:cubicBezTo>
                  <a:close/>
                </a:path>
              </a:pathLst>
            </a:custGeom>
            <a:blipFill>
              <a:blip r:embed="rId6"/>
              <a:stretch>
                <a:fillRect l="-50000" t="0" r="-5000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5080000" y="19050"/>
                  </a:moveTo>
                  <a:cubicBezTo>
                    <a:pt x="5769610" y="19050"/>
                    <a:pt x="6330950" y="580390"/>
                    <a:pt x="6330950" y="1270000"/>
                  </a:cubicBezTo>
                  <a:lnTo>
                    <a:pt x="6330950" y="5080000"/>
                  </a:lnTo>
                  <a:cubicBezTo>
                    <a:pt x="6330950" y="5769610"/>
                    <a:pt x="5769610" y="6330950"/>
                    <a:pt x="5080000" y="6330950"/>
                  </a:cubicBezTo>
                  <a:lnTo>
                    <a:pt x="1270000" y="6330950"/>
                  </a:lnTo>
                  <a:cubicBezTo>
                    <a:pt x="580390" y="6330950"/>
                    <a:pt x="19050" y="5769610"/>
                    <a:pt x="19050" y="5080000"/>
                  </a:cubicBezTo>
                  <a:lnTo>
                    <a:pt x="19050" y="1270000"/>
                  </a:lnTo>
                  <a:cubicBezTo>
                    <a:pt x="19050" y="580390"/>
                    <a:pt x="580390" y="19050"/>
                    <a:pt x="1270000" y="19050"/>
                  </a:cubicBezTo>
                  <a:lnTo>
                    <a:pt x="5080000" y="19050"/>
                  </a:lnTo>
                  <a:moveTo>
                    <a:pt x="5080000" y="0"/>
                  </a:moveTo>
                  <a:lnTo>
                    <a:pt x="1270000" y="0"/>
                  </a:lnTo>
                  <a:cubicBezTo>
                    <a:pt x="568960" y="0"/>
                    <a:pt x="0" y="568960"/>
                    <a:pt x="0" y="1270000"/>
                  </a:cubicBezTo>
                  <a:lnTo>
                    <a:pt x="0" y="5080000"/>
                  </a:lnTo>
                  <a:cubicBezTo>
                    <a:pt x="0" y="5781040"/>
                    <a:pt x="568960" y="6350000"/>
                    <a:pt x="1270000" y="6350000"/>
                  </a:cubicBezTo>
                  <a:lnTo>
                    <a:pt x="5080000" y="6350000"/>
                  </a:lnTo>
                  <a:cubicBezTo>
                    <a:pt x="5781040" y="6350000"/>
                    <a:pt x="6350000" y="5781040"/>
                    <a:pt x="6350000" y="5080000"/>
                  </a:cubicBezTo>
                  <a:lnTo>
                    <a:pt x="6350000" y="1270000"/>
                  </a:lnTo>
                  <a:cubicBezTo>
                    <a:pt x="6350000" y="568960"/>
                    <a:pt x="5781040" y="0"/>
                    <a:pt x="5080000" y="0"/>
                  </a:cubicBezTo>
                  <a:lnTo>
                    <a:pt x="5080000" y="0"/>
                  </a:lnTo>
                  <a:close/>
                </a:path>
              </a:pathLst>
            </a:custGeom>
            <a:solidFill>
              <a:srgbClr val="2CA0E2"/>
            </a:solidFill>
          </p:spPr>
        </p:sp>
      </p:grp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4463187" y="5836512"/>
            <a:ext cx="1821695" cy="1821695"/>
            <a:chOff x="0" y="0"/>
            <a:chExt cx="6350000" cy="63500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5080000" y="6350000"/>
                  </a:moveTo>
                  <a:lnTo>
                    <a:pt x="1270000" y="6350000"/>
                  </a:lnTo>
                  <a:cubicBezTo>
                    <a:pt x="568960" y="6350000"/>
                    <a:pt x="0" y="5781040"/>
                    <a:pt x="0" y="5080000"/>
                  </a:cubicBezTo>
                  <a:lnTo>
                    <a:pt x="0" y="1270000"/>
                  </a:lnTo>
                  <a:cubicBezTo>
                    <a:pt x="0" y="568960"/>
                    <a:pt x="568960" y="0"/>
                    <a:pt x="1270000" y="0"/>
                  </a:cubicBezTo>
                  <a:lnTo>
                    <a:pt x="5080000" y="0"/>
                  </a:lnTo>
                  <a:cubicBezTo>
                    <a:pt x="5781040" y="0"/>
                    <a:pt x="6350000" y="568960"/>
                    <a:pt x="6350000" y="1270000"/>
                  </a:cubicBezTo>
                  <a:lnTo>
                    <a:pt x="6350000" y="5080000"/>
                  </a:lnTo>
                  <a:cubicBezTo>
                    <a:pt x="6350000" y="5781040"/>
                    <a:pt x="5781040" y="6350000"/>
                    <a:pt x="5080000" y="6350000"/>
                  </a:cubicBez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5080000" y="19050"/>
                  </a:moveTo>
                  <a:cubicBezTo>
                    <a:pt x="5769610" y="19050"/>
                    <a:pt x="6330950" y="580390"/>
                    <a:pt x="6330950" y="1270000"/>
                  </a:cubicBezTo>
                  <a:lnTo>
                    <a:pt x="6330950" y="5080000"/>
                  </a:lnTo>
                  <a:cubicBezTo>
                    <a:pt x="6330950" y="5769610"/>
                    <a:pt x="5769610" y="6330950"/>
                    <a:pt x="5080000" y="6330950"/>
                  </a:cubicBezTo>
                  <a:lnTo>
                    <a:pt x="1270000" y="6330950"/>
                  </a:lnTo>
                  <a:cubicBezTo>
                    <a:pt x="580390" y="6330950"/>
                    <a:pt x="19050" y="5769610"/>
                    <a:pt x="19050" y="5080000"/>
                  </a:cubicBezTo>
                  <a:lnTo>
                    <a:pt x="19050" y="1270000"/>
                  </a:lnTo>
                  <a:cubicBezTo>
                    <a:pt x="19050" y="580390"/>
                    <a:pt x="580390" y="19050"/>
                    <a:pt x="1270000" y="19050"/>
                  </a:cubicBezTo>
                  <a:lnTo>
                    <a:pt x="5080000" y="19050"/>
                  </a:lnTo>
                  <a:moveTo>
                    <a:pt x="5080000" y="0"/>
                  </a:moveTo>
                  <a:lnTo>
                    <a:pt x="1270000" y="0"/>
                  </a:lnTo>
                  <a:cubicBezTo>
                    <a:pt x="568960" y="0"/>
                    <a:pt x="0" y="568960"/>
                    <a:pt x="0" y="1270000"/>
                  </a:cubicBezTo>
                  <a:lnTo>
                    <a:pt x="0" y="5080000"/>
                  </a:lnTo>
                  <a:cubicBezTo>
                    <a:pt x="0" y="5781040"/>
                    <a:pt x="568960" y="6350000"/>
                    <a:pt x="1270000" y="6350000"/>
                  </a:cubicBezTo>
                  <a:lnTo>
                    <a:pt x="5080000" y="6350000"/>
                  </a:lnTo>
                  <a:cubicBezTo>
                    <a:pt x="5781040" y="6350000"/>
                    <a:pt x="6350000" y="5781040"/>
                    <a:pt x="6350000" y="5080000"/>
                  </a:cubicBezTo>
                  <a:lnTo>
                    <a:pt x="6350000" y="1270000"/>
                  </a:lnTo>
                  <a:cubicBezTo>
                    <a:pt x="6350000" y="568960"/>
                    <a:pt x="5781040" y="0"/>
                    <a:pt x="5080000" y="0"/>
                  </a:cubicBezTo>
                  <a:lnTo>
                    <a:pt x="5080000" y="0"/>
                  </a:lnTo>
                  <a:close/>
                </a:path>
              </a:pathLst>
            </a:custGeom>
            <a:solidFill>
              <a:srgbClr val="2CA0E2"/>
            </a:solidFill>
          </p:spPr>
        </p:sp>
      </p:grp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8233152" y="5836512"/>
            <a:ext cx="1821695" cy="1821695"/>
            <a:chOff x="0" y="0"/>
            <a:chExt cx="6350000" cy="63500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5080000" y="6350000"/>
                  </a:moveTo>
                  <a:lnTo>
                    <a:pt x="1270000" y="6350000"/>
                  </a:lnTo>
                  <a:cubicBezTo>
                    <a:pt x="568960" y="6350000"/>
                    <a:pt x="0" y="5781040"/>
                    <a:pt x="0" y="5080000"/>
                  </a:cubicBezTo>
                  <a:lnTo>
                    <a:pt x="0" y="1270000"/>
                  </a:lnTo>
                  <a:cubicBezTo>
                    <a:pt x="0" y="568960"/>
                    <a:pt x="568960" y="0"/>
                    <a:pt x="1270000" y="0"/>
                  </a:cubicBezTo>
                  <a:lnTo>
                    <a:pt x="5080000" y="0"/>
                  </a:lnTo>
                  <a:cubicBezTo>
                    <a:pt x="5781040" y="0"/>
                    <a:pt x="6350000" y="568960"/>
                    <a:pt x="6350000" y="1270000"/>
                  </a:cubicBezTo>
                  <a:lnTo>
                    <a:pt x="6350000" y="5080000"/>
                  </a:lnTo>
                  <a:cubicBezTo>
                    <a:pt x="6350000" y="5781040"/>
                    <a:pt x="5781040" y="6350000"/>
                    <a:pt x="5080000" y="6350000"/>
                  </a:cubicBez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5080000" y="19050"/>
                  </a:moveTo>
                  <a:cubicBezTo>
                    <a:pt x="5769610" y="19050"/>
                    <a:pt x="6330950" y="580390"/>
                    <a:pt x="6330950" y="1270000"/>
                  </a:cubicBezTo>
                  <a:lnTo>
                    <a:pt x="6330950" y="5080000"/>
                  </a:lnTo>
                  <a:cubicBezTo>
                    <a:pt x="6330950" y="5769610"/>
                    <a:pt x="5769610" y="6330950"/>
                    <a:pt x="5080000" y="6330950"/>
                  </a:cubicBezTo>
                  <a:lnTo>
                    <a:pt x="1270000" y="6330950"/>
                  </a:lnTo>
                  <a:cubicBezTo>
                    <a:pt x="580390" y="6330950"/>
                    <a:pt x="19050" y="5769610"/>
                    <a:pt x="19050" y="5080000"/>
                  </a:cubicBezTo>
                  <a:lnTo>
                    <a:pt x="19050" y="1270000"/>
                  </a:lnTo>
                  <a:cubicBezTo>
                    <a:pt x="19050" y="580390"/>
                    <a:pt x="580390" y="19050"/>
                    <a:pt x="1270000" y="19050"/>
                  </a:cubicBezTo>
                  <a:lnTo>
                    <a:pt x="5080000" y="19050"/>
                  </a:lnTo>
                  <a:moveTo>
                    <a:pt x="5080000" y="0"/>
                  </a:moveTo>
                  <a:lnTo>
                    <a:pt x="1270000" y="0"/>
                  </a:lnTo>
                  <a:cubicBezTo>
                    <a:pt x="568960" y="0"/>
                    <a:pt x="0" y="568960"/>
                    <a:pt x="0" y="1270000"/>
                  </a:cubicBezTo>
                  <a:lnTo>
                    <a:pt x="0" y="5080000"/>
                  </a:lnTo>
                  <a:cubicBezTo>
                    <a:pt x="0" y="5781040"/>
                    <a:pt x="568960" y="6350000"/>
                    <a:pt x="1270000" y="6350000"/>
                  </a:cubicBezTo>
                  <a:lnTo>
                    <a:pt x="5080000" y="6350000"/>
                  </a:lnTo>
                  <a:cubicBezTo>
                    <a:pt x="5781040" y="6350000"/>
                    <a:pt x="6350000" y="5781040"/>
                    <a:pt x="6350000" y="5080000"/>
                  </a:cubicBezTo>
                  <a:lnTo>
                    <a:pt x="6350000" y="1270000"/>
                  </a:lnTo>
                  <a:cubicBezTo>
                    <a:pt x="6350000" y="568960"/>
                    <a:pt x="5781040" y="0"/>
                    <a:pt x="5080000" y="0"/>
                  </a:cubicBezTo>
                  <a:lnTo>
                    <a:pt x="5080000" y="0"/>
                  </a:lnTo>
                  <a:close/>
                </a:path>
              </a:pathLst>
            </a:custGeom>
            <a:solidFill>
              <a:srgbClr val="2CA0E2"/>
            </a:solidFill>
          </p:spPr>
        </p:sp>
      </p:grpSp>
      <p:grpSp>
        <p:nvGrpSpPr>
          <p:cNvPr name="Group 13" id="13"/>
          <p:cNvGrpSpPr>
            <a:grpSpLocks noChangeAspect="true"/>
          </p:cNvGrpSpPr>
          <p:nvPr/>
        </p:nvGrpSpPr>
        <p:grpSpPr>
          <a:xfrm rot="0">
            <a:off x="12097416" y="5836512"/>
            <a:ext cx="1821695" cy="1821695"/>
            <a:chOff x="0" y="0"/>
            <a:chExt cx="6350000" cy="63500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5080000" y="6350000"/>
                  </a:moveTo>
                  <a:lnTo>
                    <a:pt x="1270000" y="6350000"/>
                  </a:lnTo>
                  <a:cubicBezTo>
                    <a:pt x="568960" y="6350000"/>
                    <a:pt x="0" y="5781040"/>
                    <a:pt x="0" y="5080000"/>
                  </a:cubicBezTo>
                  <a:lnTo>
                    <a:pt x="0" y="1270000"/>
                  </a:lnTo>
                  <a:cubicBezTo>
                    <a:pt x="0" y="568960"/>
                    <a:pt x="568960" y="0"/>
                    <a:pt x="1270000" y="0"/>
                  </a:cubicBezTo>
                  <a:lnTo>
                    <a:pt x="5080000" y="0"/>
                  </a:lnTo>
                  <a:cubicBezTo>
                    <a:pt x="5781040" y="0"/>
                    <a:pt x="6350000" y="568960"/>
                    <a:pt x="6350000" y="1270000"/>
                  </a:cubicBezTo>
                  <a:lnTo>
                    <a:pt x="6350000" y="5080000"/>
                  </a:lnTo>
                  <a:cubicBezTo>
                    <a:pt x="6350000" y="5781040"/>
                    <a:pt x="5781040" y="6350000"/>
                    <a:pt x="5080000" y="6350000"/>
                  </a:cubicBezTo>
                  <a:close/>
                </a:path>
              </a:pathLst>
            </a:custGeom>
            <a:blipFill>
              <a:blip r:embed="rId9"/>
              <a:stretch>
                <a:fillRect l="0" t="0" r="0" b="0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5080000" y="19050"/>
                  </a:moveTo>
                  <a:cubicBezTo>
                    <a:pt x="5769610" y="19050"/>
                    <a:pt x="6330950" y="580390"/>
                    <a:pt x="6330950" y="1270000"/>
                  </a:cubicBezTo>
                  <a:lnTo>
                    <a:pt x="6330950" y="5080000"/>
                  </a:lnTo>
                  <a:cubicBezTo>
                    <a:pt x="6330950" y="5769610"/>
                    <a:pt x="5769610" y="6330950"/>
                    <a:pt x="5080000" y="6330950"/>
                  </a:cubicBezTo>
                  <a:lnTo>
                    <a:pt x="1270000" y="6330950"/>
                  </a:lnTo>
                  <a:cubicBezTo>
                    <a:pt x="580390" y="6330950"/>
                    <a:pt x="19050" y="5769610"/>
                    <a:pt x="19050" y="5080000"/>
                  </a:cubicBezTo>
                  <a:lnTo>
                    <a:pt x="19050" y="1270000"/>
                  </a:lnTo>
                  <a:cubicBezTo>
                    <a:pt x="19050" y="580390"/>
                    <a:pt x="580390" y="19050"/>
                    <a:pt x="1270000" y="19050"/>
                  </a:cubicBezTo>
                  <a:lnTo>
                    <a:pt x="5080000" y="19050"/>
                  </a:lnTo>
                  <a:moveTo>
                    <a:pt x="5080000" y="0"/>
                  </a:moveTo>
                  <a:lnTo>
                    <a:pt x="1270000" y="0"/>
                  </a:lnTo>
                  <a:cubicBezTo>
                    <a:pt x="568960" y="0"/>
                    <a:pt x="0" y="568960"/>
                    <a:pt x="0" y="1270000"/>
                  </a:cubicBezTo>
                  <a:lnTo>
                    <a:pt x="0" y="5080000"/>
                  </a:lnTo>
                  <a:cubicBezTo>
                    <a:pt x="0" y="5781040"/>
                    <a:pt x="568960" y="6350000"/>
                    <a:pt x="1270000" y="6350000"/>
                  </a:cubicBezTo>
                  <a:lnTo>
                    <a:pt x="5080000" y="6350000"/>
                  </a:lnTo>
                  <a:cubicBezTo>
                    <a:pt x="5781040" y="6350000"/>
                    <a:pt x="6350000" y="5781040"/>
                    <a:pt x="6350000" y="5080000"/>
                  </a:cubicBezTo>
                  <a:lnTo>
                    <a:pt x="6350000" y="1270000"/>
                  </a:lnTo>
                  <a:cubicBezTo>
                    <a:pt x="6350000" y="568960"/>
                    <a:pt x="5781040" y="0"/>
                    <a:pt x="5080000" y="0"/>
                  </a:cubicBezTo>
                  <a:lnTo>
                    <a:pt x="5080000" y="0"/>
                  </a:lnTo>
                  <a:close/>
                </a:path>
              </a:pathLst>
            </a:custGeom>
            <a:solidFill>
              <a:srgbClr val="2CA0E2"/>
            </a:solidFill>
          </p:spPr>
        </p:sp>
      </p:grpSp>
      <p:grpSp>
        <p:nvGrpSpPr>
          <p:cNvPr name="Group 16" id="16"/>
          <p:cNvGrpSpPr>
            <a:grpSpLocks noChangeAspect="true"/>
          </p:cNvGrpSpPr>
          <p:nvPr/>
        </p:nvGrpSpPr>
        <p:grpSpPr>
          <a:xfrm rot="0">
            <a:off x="15700791" y="5836512"/>
            <a:ext cx="1821695" cy="1821695"/>
            <a:chOff x="0" y="0"/>
            <a:chExt cx="6350000" cy="63500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5080000" y="6350000"/>
                  </a:moveTo>
                  <a:lnTo>
                    <a:pt x="1270000" y="6350000"/>
                  </a:lnTo>
                  <a:cubicBezTo>
                    <a:pt x="568960" y="6350000"/>
                    <a:pt x="0" y="5781040"/>
                    <a:pt x="0" y="5080000"/>
                  </a:cubicBezTo>
                  <a:lnTo>
                    <a:pt x="0" y="1270000"/>
                  </a:lnTo>
                  <a:cubicBezTo>
                    <a:pt x="0" y="568960"/>
                    <a:pt x="568960" y="0"/>
                    <a:pt x="1270000" y="0"/>
                  </a:cubicBezTo>
                  <a:lnTo>
                    <a:pt x="5080000" y="0"/>
                  </a:lnTo>
                  <a:cubicBezTo>
                    <a:pt x="5781040" y="0"/>
                    <a:pt x="6350000" y="568960"/>
                    <a:pt x="6350000" y="1270000"/>
                  </a:cubicBezTo>
                  <a:lnTo>
                    <a:pt x="6350000" y="5080000"/>
                  </a:lnTo>
                  <a:cubicBezTo>
                    <a:pt x="6350000" y="5781040"/>
                    <a:pt x="5781040" y="6350000"/>
                    <a:pt x="5080000" y="6350000"/>
                  </a:cubicBezTo>
                  <a:close/>
                </a:path>
              </a:pathLst>
            </a:custGeom>
            <a:blipFill>
              <a:blip r:embed="rId10"/>
              <a:stretch>
                <a:fillRect l="0" t="0" r="0" b="0"/>
              </a:stretch>
            </a:blip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5080000" y="19050"/>
                  </a:moveTo>
                  <a:cubicBezTo>
                    <a:pt x="5769610" y="19050"/>
                    <a:pt x="6330950" y="580390"/>
                    <a:pt x="6330950" y="1270000"/>
                  </a:cubicBezTo>
                  <a:lnTo>
                    <a:pt x="6330950" y="5080000"/>
                  </a:lnTo>
                  <a:cubicBezTo>
                    <a:pt x="6330950" y="5769610"/>
                    <a:pt x="5769610" y="6330950"/>
                    <a:pt x="5080000" y="6330950"/>
                  </a:cubicBezTo>
                  <a:lnTo>
                    <a:pt x="1270000" y="6330950"/>
                  </a:lnTo>
                  <a:cubicBezTo>
                    <a:pt x="580390" y="6330950"/>
                    <a:pt x="19050" y="5769610"/>
                    <a:pt x="19050" y="5080000"/>
                  </a:cubicBezTo>
                  <a:lnTo>
                    <a:pt x="19050" y="1270000"/>
                  </a:lnTo>
                  <a:cubicBezTo>
                    <a:pt x="19050" y="580390"/>
                    <a:pt x="580390" y="19050"/>
                    <a:pt x="1270000" y="19050"/>
                  </a:cubicBezTo>
                  <a:lnTo>
                    <a:pt x="5080000" y="19050"/>
                  </a:lnTo>
                  <a:moveTo>
                    <a:pt x="5080000" y="0"/>
                  </a:moveTo>
                  <a:lnTo>
                    <a:pt x="1270000" y="0"/>
                  </a:lnTo>
                  <a:cubicBezTo>
                    <a:pt x="568960" y="0"/>
                    <a:pt x="0" y="568960"/>
                    <a:pt x="0" y="1270000"/>
                  </a:cubicBezTo>
                  <a:lnTo>
                    <a:pt x="0" y="5080000"/>
                  </a:lnTo>
                  <a:cubicBezTo>
                    <a:pt x="0" y="5781040"/>
                    <a:pt x="568960" y="6350000"/>
                    <a:pt x="1270000" y="6350000"/>
                  </a:cubicBezTo>
                  <a:lnTo>
                    <a:pt x="5080000" y="6350000"/>
                  </a:lnTo>
                  <a:cubicBezTo>
                    <a:pt x="5781040" y="6350000"/>
                    <a:pt x="6350000" y="5781040"/>
                    <a:pt x="6350000" y="5080000"/>
                  </a:cubicBezTo>
                  <a:lnTo>
                    <a:pt x="6350000" y="1270000"/>
                  </a:lnTo>
                  <a:cubicBezTo>
                    <a:pt x="6350000" y="568960"/>
                    <a:pt x="5781040" y="0"/>
                    <a:pt x="5080000" y="0"/>
                  </a:cubicBezTo>
                  <a:lnTo>
                    <a:pt x="5080000" y="0"/>
                  </a:lnTo>
                  <a:close/>
                </a:path>
              </a:pathLst>
            </a:custGeom>
            <a:solidFill>
              <a:srgbClr val="2CA0E2"/>
            </a:solidFill>
          </p:spPr>
        </p:sp>
      </p:grpSp>
      <p:sp>
        <p:nvSpPr>
          <p:cNvPr name="Freeform 19" id="19"/>
          <p:cNvSpPr/>
          <p:nvPr/>
        </p:nvSpPr>
        <p:spPr>
          <a:xfrm flipH="false" flipV="false" rot="0">
            <a:off x="2998140" y="1294029"/>
            <a:ext cx="12253383" cy="4084461"/>
          </a:xfrm>
          <a:custGeom>
            <a:avLst/>
            <a:gdLst/>
            <a:ahLst/>
            <a:cxnLst/>
            <a:rect r="r" b="b" t="t" l="l"/>
            <a:pathLst>
              <a:path h="4084461" w="12253383">
                <a:moveTo>
                  <a:pt x="0" y="0"/>
                </a:moveTo>
                <a:lnTo>
                  <a:pt x="12253383" y="0"/>
                </a:lnTo>
                <a:lnTo>
                  <a:pt x="12253383" y="4084461"/>
                </a:lnTo>
                <a:lnTo>
                  <a:pt x="0" y="4084461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218679" y="-53093"/>
            <a:ext cx="17871572" cy="13471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991"/>
              </a:lnSpc>
            </a:pPr>
            <a:r>
              <a:rPr lang="en-US" sz="7851">
                <a:solidFill>
                  <a:srgbClr val="FFFFFF"/>
                </a:solidFill>
                <a:latin typeface="Neue Machina UltraBold"/>
              </a:rPr>
              <a:t>Good Average Batsman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89046" y="8182163"/>
            <a:ext cx="17871572" cy="10394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31"/>
              </a:lnSpc>
            </a:pPr>
            <a:r>
              <a:rPr lang="en-US" sz="5951">
                <a:solidFill>
                  <a:srgbClr val="FFFFFF"/>
                </a:solidFill>
                <a:latin typeface="Neue Machina UltraBold"/>
              </a:rPr>
              <a:t>High bids potential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688867" y="7862699"/>
            <a:ext cx="1800766" cy="2242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40"/>
              </a:lnSpc>
            </a:pPr>
            <a:r>
              <a:rPr lang="en-US" sz="1314">
                <a:solidFill>
                  <a:srgbClr val="FFFFFF"/>
                </a:solidFill>
                <a:latin typeface="Montserrat Semi-Bold Bold"/>
              </a:rPr>
              <a:t>Iqbal Abdulla 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4484117" y="7862699"/>
            <a:ext cx="1800766" cy="2242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40"/>
              </a:lnSpc>
            </a:pPr>
            <a:r>
              <a:rPr lang="en-US" sz="1314">
                <a:solidFill>
                  <a:srgbClr val="FFFFFF"/>
                </a:solidFill>
                <a:latin typeface="Montserrat Semi-Bold Bold"/>
              </a:rPr>
              <a:t>KL Rahul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8254082" y="7862699"/>
            <a:ext cx="1800766" cy="2242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40"/>
              </a:lnSpc>
            </a:pPr>
            <a:r>
              <a:rPr lang="en-US" sz="1314">
                <a:solidFill>
                  <a:srgbClr val="FFFFFF"/>
                </a:solidFill>
                <a:latin typeface="Montserrat Semi-Bold Bold"/>
              </a:rPr>
              <a:t>AB de Villiers 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2118346" y="7862699"/>
            <a:ext cx="1800766" cy="2242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40"/>
              </a:lnSpc>
            </a:pPr>
            <a:r>
              <a:rPr lang="en-US" sz="1314">
                <a:solidFill>
                  <a:srgbClr val="FFFFFF"/>
                </a:solidFill>
                <a:latin typeface="Montserrat Semi-Bold Bold"/>
              </a:rPr>
              <a:t>ML Hayden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5700791" y="7862699"/>
            <a:ext cx="1800766" cy="2242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40"/>
              </a:lnSpc>
            </a:pPr>
            <a:r>
              <a:rPr lang="en-US" sz="1314">
                <a:solidFill>
                  <a:srgbClr val="FFFFFF"/>
                </a:solidFill>
                <a:latin typeface="Montserrat Semi-Bold Bold"/>
              </a:rPr>
              <a:t>DA Warner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DAFnx_6TqK8</dc:identifier>
  <dcterms:modified xsi:type="dcterms:W3CDTF">2011-08-01T06:04:30Z</dcterms:modified>
  <cp:revision>1</cp:revision>
  <dc:title>Tech Company</dc:title>
</cp:coreProperties>
</file>